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2"/>
  </p:notesMasterIdLst>
  <p:sldIdLst>
    <p:sldId id="256" r:id="rId2"/>
    <p:sldId id="257" r:id="rId3"/>
    <p:sldId id="258" r:id="rId4"/>
    <p:sldId id="259" r:id="rId5"/>
    <p:sldId id="260" r:id="rId6"/>
    <p:sldId id="264" r:id="rId7"/>
    <p:sldId id="261" r:id="rId8"/>
    <p:sldId id="262" r:id="rId9"/>
    <p:sldId id="263"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7" d="100"/>
          <a:sy n="107" d="100"/>
        </p:scale>
        <p:origin x="-1650" y="-78"/>
      </p:cViewPr>
      <p:guideLst>
        <p:guide orient="horz" pos="2160"/>
        <p:guide pos="2880"/>
      </p:guideLst>
    </p:cSldViewPr>
  </p:slideViewPr>
  <p:notesTextViewPr>
    <p:cViewPr>
      <p:scale>
        <a:sx n="1" d="1"/>
        <a:sy n="1" d="1"/>
      </p:scale>
      <p:origin x="0" y="0"/>
    </p:cViewPr>
  </p:notesTextViewPr>
  <p:notesViewPr>
    <p:cSldViewPr showGuides="1">
      <p:cViewPr varScale="1">
        <p:scale>
          <a:sx n="85" d="100"/>
          <a:sy n="85" d="100"/>
        </p:scale>
        <p:origin x="-37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drea%20and%20Doug\Doug\Promethieus\Sustainability%20Engineering\King%20WIlliem.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ndrea%20and%20Doug\Doug\Promethieus\Sustainability%20Engineering\King%20WIlliem.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ndrea%20and%20Doug\Doug\Promethieus\Sustainability%20Engineering\King%20WIlliem.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ndrea%20and%20Doug\Doug\Promethieus\Sustainability%20Engineering\King%20WIlliem.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accent5"/>
              </a:solidFill>
            </a:ln>
          </c:spPr>
          <c:marker>
            <c:symbol val="none"/>
          </c:marker>
          <c:xVal>
            <c:numRef>
              <c:f>Sheet1!$P$9:$T$9</c:f>
              <c:numCache>
                <c:formatCode>General</c:formatCode>
                <c:ptCount val="5"/>
                <c:pt idx="0">
                  <c:v>3.3</c:v>
                </c:pt>
                <c:pt idx="1">
                  <c:v>4.3</c:v>
                </c:pt>
                <c:pt idx="2">
                  <c:v>5.6</c:v>
                </c:pt>
                <c:pt idx="3">
                  <c:v>7.1</c:v>
                </c:pt>
                <c:pt idx="4">
                  <c:v>9.1999999999999993</c:v>
                </c:pt>
              </c:numCache>
            </c:numRef>
          </c:xVal>
          <c:yVal>
            <c:numRef>
              <c:f>Sheet1!$P$8:$T$8</c:f>
              <c:numCache>
                <c:formatCode>0.0</c:formatCode>
                <c:ptCount val="5"/>
                <c:pt idx="0">
                  <c:v>980</c:v>
                </c:pt>
                <c:pt idx="1">
                  <c:v>921</c:v>
                </c:pt>
                <c:pt idx="2">
                  <c:v>900</c:v>
                </c:pt>
                <c:pt idx="3">
                  <c:v>890</c:v>
                </c:pt>
                <c:pt idx="4">
                  <c:v>884</c:v>
                </c:pt>
              </c:numCache>
            </c:numRef>
          </c:yVal>
          <c:smooth val="1"/>
        </c:ser>
        <c:ser>
          <c:idx val="1"/>
          <c:order val="1"/>
          <c:marker>
            <c:symbol val="none"/>
          </c:marker>
          <c:xVal>
            <c:numRef>
              <c:f>Sheet1!$P$9:$T$9</c:f>
              <c:numCache>
                <c:formatCode>General</c:formatCode>
                <c:ptCount val="5"/>
                <c:pt idx="0">
                  <c:v>3.3</c:v>
                </c:pt>
                <c:pt idx="1">
                  <c:v>4.3</c:v>
                </c:pt>
                <c:pt idx="2">
                  <c:v>5.6</c:v>
                </c:pt>
                <c:pt idx="3">
                  <c:v>7.1</c:v>
                </c:pt>
                <c:pt idx="4">
                  <c:v>9.1999999999999993</c:v>
                </c:pt>
              </c:numCache>
            </c:numRef>
          </c:xVal>
          <c:yVal>
            <c:numRef>
              <c:f>Sheet1!$P$12:$T$12</c:f>
              <c:numCache>
                <c:formatCode>General</c:formatCode>
                <c:ptCount val="5"/>
                <c:pt idx="0">
                  <c:v>-79955.640652832953</c:v>
                </c:pt>
                <c:pt idx="1">
                  <c:v>-112991.01211667826</c:v>
                </c:pt>
                <c:pt idx="2">
                  <c:v>-155988.18303008704</c:v>
                </c:pt>
                <c:pt idx="3">
                  <c:v>-205618.48968259699</c:v>
                </c:pt>
                <c:pt idx="4">
                  <c:v>-275109.32078890974</c:v>
                </c:pt>
              </c:numCache>
            </c:numRef>
          </c:yVal>
          <c:smooth val="1"/>
        </c:ser>
        <c:ser>
          <c:idx val="2"/>
          <c:order val="2"/>
          <c:spPr>
            <a:ln>
              <a:solidFill>
                <a:schemeClr val="accent5"/>
              </a:solidFill>
              <a:prstDash val="dash"/>
            </a:ln>
          </c:spPr>
          <c:marker>
            <c:symbol val="none"/>
          </c:marker>
          <c:xVal>
            <c:numRef>
              <c:f>Sheet1!$N$9:$P$9</c:f>
              <c:numCache>
                <c:formatCode>General</c:formatCode>
                <c:ptCount val="3"/>
                <c:pt idx="0">
                  <c:v>1.9</c:v>
                </c:pt>
                <c:pt idx="1">
                  <c:v>2.5</c:v>
                </c:pt>
                <c:pt idx="2">
                  <c:v>3.3</c:v>
                </c:pt>
              </c:numCache>
            </c:numRef>
          </c:xVal>
          <c:yVal>
            <c:numRef>
              <c:f>Sheet1!$N$8:$P$8</c:f>
              <c:numCache>
                <c:formatCode>0.0</c:formatCode>
                <c:ptCount val="3"/>
                <c:pt idx="0">
                  <c:v>1505.6805138434484</c:v>
                </c:pt>
                <c:pt idx="1">
                  <c:v>1130.2976395520373</c:v>
                </c:pt>
                <c:pt idx="2">
                  <c:v>980</c:v>
                </c:pt>
              </c:numCache>
            </c:numRef>
          </c:yVal>
          <c:smooth val="1"/>
        </c:ser>
        <c:ser>
          <c:idx val="3"/>
          <c:order val="3"/>
          <c:marker>
            <c:symbol val="none"/>
          </c:marker>
          <c:xVal>
            <c:numRef>
              <c:f>Sheet1!$P$9:$T$9</c:f>
              <c:numCache>
                <c:formatCode>General</c:formatCode>
                <c:ptCount val="5"/>
                <c:pt idx="0">
                  <c:v>3.3</c:v>
                </c:pt>
                <c:pt idx="1">
                  <c:v>4.3</c:v>
                </c:pt>
                <c:pt idx="2">
                  <c:v>5.6</c:v>
                </c:pt>
                <c:pt idx="3">
                  <c:v>7.1</c:v>
                </c:pt>
                <c:pt idx="4">
                  <c:v>9.1999999999999993</c:v>
                </c:pt>
              </c:numCache>
            </c:numRef>
          </c:xVal>
          <c:yVal>
            <c:numRef>
              <c:f>Sheet1!$P$13:$T$13</c:f>
              <c:numCache>
                <c:formatCode>General</c:formatCode>
                <c:ptCount val="5"/>
                <c:pt idx="0">
                  <c:v>-125740.68852005148</c:v>
                </c:pt>
                <c:pt idx="1">
                  <c:v>-162032.87445239752</c:v>
                </c:pt>
                <c:pt idx="2">
                  <c:v>-208464.24404011606</c:v>
                </c:pt>
                <c:pt idx="3">
                  <c:v>-260659.35402860379</c:v>
                </c:pt>
                <c:pt idx="4">
                  <c:v>-335815.26925476798</c:v>
                </c:pt>
              </c:numCache>
            </c:numRef>
          </c:yVal>
          <c:smooth val="1"/>
        </c:ser>
        <c:ser>
          <c:idx val="4"/>
          <c:order val="4"/>
          <c:spPr>
            <a:ln>
              <a:solidFill>
                <a:schemeClr val="accent2"/>
              </a:solidFill>
              <a:prstDash val="lgDash"/>
            </a:ln>
          </c:spPr>
          <c:marker>
            <c:symbol val="none"/>
          </c:marker>
          <c:xVal>
            <c:numRef>
              <c:f>Sheet1!$N$9:$P$9</c:f>
              <c:numCache>
                <c:formatCode>General</c:formatCode>
                <c:ptCount val="3"/>
                <c:pt idx="0">
                  <c:v>1.9</c:v>
                </c:pt>
                <c:pt idx="1">
                  <c:v>2.5</c:v>
                </c:pt>
                <c:pt idx="2">
                  <c:v>3.3</c:v>
                </c:pt>
              </c:numCache>
            </c:numRef>
          </c:xVal>
          <c:yVal>
            <c:numRef>
              <c:f>Sheet1!$N$12:$P$12</c:f>
              <c:numCache>
                <c:formatCode>General</c:formatCode>
                <c:ptCount val="3"/>
                <c:pt idx="0">
                  <c:v>-34151.408391702898</c:v>
                </c:pt>
                <c:pt idx="1">
                  <c:v>-53631.789329756801</c:v>
                </c:pt>
                <c:pt idx="2">
                  <c:v>-79955.640652832953</c:v>
                </c:pt>
              </c:numCache>
            </c:numRef>
          </c:yVal>
          <c:smooth val="1"/>
        </c:ser>
        <c:ser>
          <c:idx val="6"/>
          <c:order val="6"/>
          <c:marker>
            <c:symbol val="none"/>
          </c:marker>
          <c:xVal>
            <c:numRef>
              <c:f>Sheet1!$M$9:$T$9</c:f>
              <c:numCache>
                <c:formatCode>General</c:formatCode>
                <c:ptCount val="8"/>
                <c:pt idx="0">
                  <c:v>0.4</c:v>
                </c:pt>
                <c:pt idx="1">
                  <c:v>1.9</c:v>
                </c:pt>
                <c:pt idx="2">
                  <c:v>2.5</c:v>
                </c:pt>
                <c:pt idx="3">
                  <c:v>3.3</c:v>
                </c:pt>
                <c:pt idx="4">
                  <c:v>4.3</c:v>
                </c:pt>
                <c:pt idx="5">
                  <c:v>5.6</c:v>
                </c:pt>
                <c:pt idx="6">
                  <c:v>7.1</c:v>
                </c:pt>
                <c:pt idx="7">
                  <c:v>9.1999999999999993</c:v>
                </c:pt>
              </c:numCache>
            </c:numRef>
          </c:xVal>
          <c:yVal>
            <c:numRef>
              <c:f>Sheet1!$M$11:$T$11</c:f>
              <c:numCache>
                <c:formatCode>General</c:formatCode>
                <c:ptCount val="8"/>
                <c:pt idx="0">
                  <c:v>-15553.681653003827</c:v>
                </c:pt>
                <c:pt idx="1">
                  <c:v>34085.727877859448</c:v>
                </c:pt>
                <c:pt idx="2">
                  <c:v>53941.491690204763</c:v>
                </c:pt>
                <c:pt idx="3">
                  <c:v>80415.843439998498</c:v>
                </c:pt>
                <c:pt idx="4">
                  <c:v>113508.78312724069</c:v>
                </c:pt>
                <c:pt idx="5">
                  <c:v>156529.60472065554</c:v>
                </c:pt>
                <c:pt idx="6">
                  <c:v>206169.01425151879</c:v>
                </c:pt>
                <c:pt idx="7">
                  <c:v>275664.18759472744</c:v>
                </c:pt>
              </c:numCache>
            </c:numRef>
          </c:yVal>
          <c:smooth val="1"/>
        </c:ser>
        <c:dLbls>
          <c:showLegendKey val="0"/>
          <c:showVal val="0"/>
          <c:showCatName val="0"/>
          <c:showSerName val="0"/>
          <c:showPercent val="0"/>
          <c:showBubbleSize val="0"/>
        </c:dLbls>
        <c:axId val="141276288"/>
        <c:axId val="141278208"/>
      </c:scatterChart>
      <c:scatterChart>
        <c:scatterStyle val="smoothMarker"/>
        <c:varyColors val="0"/>
        <c:ser>
          <c:idx val="5"/>
          <c:order val="5"/>
          <c:marker>
            <c:symbol val="none"/>
          </c:marker>
          <c:xVal>
            <c:numRef>
              <c:f>Sheet1!$P$9:$T$9</c:f>
              <c:numCache>
                <c:formatCode>General</c:formatCode>
                <c:ptCount val="5"/>
                <c:pt idx="0">
                  <c:v>3.3</c:v>
                </c:pt>
                <c:pt idx="1">
                  <c:v>4.3</c:v>
                </c:pt>
                <c:pt idx="2">
                  <c:v>5.6</c:v>
                </c:pt>
                <c:pt idx="3">
                  <c:v>7.1</c:v>
                </c:pt>
                <c:pt idx="4">
                  <c:v>9.1999999999999993</c:v>
                </c:pt>
              </c:numCache>
            </c:numRef>
          </c:xVal>
          <c:yVal>
            <c:numRef>
              <c:f>Sheet1!$P$10:$T$10</c:f>
              <c:numCache>
                <c:formatCode>0%</c:formatCode>
                <c:ptCount val="5"/>
                <c:pt idx="0">
                  <c:v>0.64</c:v>
                </c:pt>
                <c:pt idx="1">
                  <c:v>0.7</c:v>
                </c:pt>
                <c:pt idx="2">
                  <c:v>0.75</c:v>
                </c:pt>
                <c:pt idx="3">
                  <c:v>0.79</c:v>
                </c:pt>
                <c:pt idx="4">
                  <c:v>0.82</c:v>
                </c:pt>
              </c:numCache>
            </c:numRef>
          </c:yVal>
          <c:smooth val="1"/>
        </c:ser>
        <c:ser>
          <c:idx val="7"/>
          <c:order val="7"/>
          <c:spPr>
            <a:ln>
              <a:solidFill>
                <a:schemeClr val="accent6"/>
              </a:solidFill>
              <a:prstDash val="dash"/>
            </a:ln>
          </c:spPr>
          <c:marker>
            <c:symbol val="none"/>
          </c:marker>
          <c:xVal>
            <c:numRef>
              <c:f>Sheet1!$N$9:$P$9</c:f>
              <c:numCache>
                <c:formatCode>General</c:formatCode>
                <c:ptCount val="3"/>
                <c:pt idx="0">
                  <c:v>1.9</c:v>
                </c:pt>
                <c:pt idx="1">
                  <c:v>2.5</c:v>
                </c:pt>
                <c:pt idx="2">
                  <c:v>3.3</c:v>
                </c:pt>
              </c:numCache>
            </c:numRef>
          </c:xVal>
          <c:yVal>
            <c:numRef>
              <c:f>Sheet1!$N$10:$P$10</c:f>
              <c:numCache>
                <c:formatCode>0%</c:formatCode>
                <c:ptCount val="3"/>
                <c:pt idx="0">
                  <c:v>0.51858763897392968</c:v>
                </c:pt>
                <c:pt idx="1">
                  <c:v>0.57890511031788172</c:v>
                </c:pt>
                <c:pt idx="2">
                  <c:v>0.64</c:v>
                </c:pt>
              </c:numCache>
            </c:numRef>
          </c:yVal>
          <c:smooth val="1"/>
        </c:ser>
        <c:dLbls>
          <c:showLegendKey val="0"/>
          <c:showVal val="0"/>
          <c:showCatName val="0"/>
          <c:showSerName val="0"/>
          <c:showPercent val="0"/>
          <c:showBubbleSize val="0"/>
        </c:dLbls>
        <c:axId val="141294592"/>
        <c:axId val="141292672"/>
      </c:scatterChart>
      <c:valAx>
        <c:axId val="141276288"/>
        <c:scaling>
          <c:orientation val="minMax"/>
        </c:scaling>
        <c:delete val="0"/>
        <c:axPos val="b"/>
        <c:title>
          <c:tx>
            <c:rich>
              <a:bodyPr/>
              <a:lstStyle/>
              <a:p>
                <a:pPr>
                  <a:defRPr/>
                </a:pPr>
                <a:r>
                  <a:rPr lang="en-US"/>
                  <a:t>Ecological footprint (GHa/ca)</a:t>
                </a:r>
              </a:p>
            </c:rich>
          </c:tx>
          <c:layout/>
          <c:overlay val="0"/>
        </c:title>
        <c:numFmt formatCode="General" sourceLinked="1"/>
        <c:majorTickMark val="out"/>
        <c:minorTickMark val="none"/>
        <c:tickLblPos val="nextTo"/>
        <c:crossAx val="141278208"/>
        <c:crosses val="autoZero"/>
        <c:crossBetween val="midCat"/>
      </c:valAx>
      <c:valAx>
        <c:axId val="141278208"/>
        <c:scaling>
          <c:orientation val="minMax"/>
          <c:max val="1440"/>
          <c:min val="0"/>
        </c:scaling>
        <c:delete val="0"/>
        <c:axPos val="l"/>
        <c:majorGridlines/>
        <c:title>
          <c:tx>
            <c:rich>
              <a:bodyPr rot="-5400000" vert="horz"/>
              <a:lstStyle/>
              <a:p>
                <a:pPr>
                  <a:defRPr/>
                </a:pPr>
                <a:r>
                  <a:rPr lang="en-US"/>
                  <a:t>Time use to meet needs (min/d/ca)</a:t>
                </a:r>
              </a:p>
            </c:rich>
          </c:tx>
          <c:layout/>
          <c:overlay val="0"/>
        </c:title>
        <c:numFmt formatCode="0" sourceLinked="0"/>
        <c:majorTickMark val="out"/>
        <c:minorTickMark val="none"/>
        <c:tickLblPos val="nextTo"/>
        <c:crossAx val="141276288"/>
        <c:crosses val="autoZero"/>
        <c:crossBetween val="midCat"/>
        <c:majorUnit val="180"/>
      </c:valAx>
      <c:valAx>
        <c:axId val="141292672"/>
        <c:scaling>
          <c:orientation val="minMax"/>
          <c:max val="1"/>
          <c:min val="0"/>
        </c:scaling>
        <c:delete val="0"/>
        <c:axPos val="r"/>
        <c:title>
          <c:tx>
            <c:rich>
              <a:bodyPr rot="-5400000" vert="horz"/>
              <a:lstStyle/>
              <a:p>
                <a:pPr>
                  <a:defRPr/>
                </a:pPr>
                <a:r>
                  <a:rPr lang="en-US"/>
                  <a:t>Effectiveness</a:t>
                </a:r>
              </a:p>
            </c:rich>
          </c:tx>
          <c:layout/>
          <c:overlay val="0"/>
        </c:title>
        <c:numFmt formatCode="0%" sourceLinked="1"/>
        <c:majorTickMark val="out"/>
        <c:minorTickMark val="none"/>
        <c:tickLblPos val="nextTo"/>
        <c:crossAx val="141294592"/>
        <c:crosses val="max"/>
        <c:crossBetween val="midCat"/>
      </c:valAx>
      <c:valAx>
        <c:axId val="141294592"/>
        <c:scaling>
          <c:orientation val="minMax"/>
        </c:scaling>
        <c:delete val="1"/>
        <c:axPos val="b"/>
        <c:numFmt formatCode="General" sourceLinked="1"/>
        <c:majorTickMark val="out"/>
        <c:minorTickMark val="none"/>
        <c:tickLblPos val="nextTo"/>
        <c:crossAx val="141292672"/>
        <c:crosses val="autoZero"/>
        <c:crossBetween val="midCat"/>
      </c:valAx>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spPr>
            <a:ln>
              <a:solidFill>
                <a:schemeClr val="accent5"/>
              </a:solidFill>
            </a:ln>
          </c:spPr>
          <c:marker>
            <c:symbol val="none"/>
          </c:marker>
          <c:xVal>
            <c:numRef>
              <c:f>Sheet1!$P$18:$T$18</c:f>
              <c:numCache>
                <c:formatCode>General</c:formatCode>
                <c:ptCount val="5"/>
                <c:pt idx="0">
                  <c:v>3.3</c:v>
                </c:pt>
                <c:pt idx="1">
                  <c:v>4.3</c:v>
                </c:pt>
                <c:pt idx="2">
                  <c:v>5.6</c:v>
                </c:pt>
                <c:pt idx="3">
                  <c:v>7.1</c:v>
                </c:pt>
                <c:pt idx="4">
                  <c:v>9.1999999999999993</c:v>
                </c:pt>
              </c:numCache>
            </c:numRef>
          </c:xVal>
          <c:yVal>
            <c:numRef>
              <c:f>Sheet1!$P$17:$T$17</c:f>
              <c:numCache>
                <c:formatCode>General</c:formatCode>
                <c:ptCount val="5"/>
                <c:pt idx="0">
                  <c:v>980</c:v>
                </c:pt>
                <c:pt idx="1">
                  <c:v>921</c:v>
                </c:pt>
                <c:pt idx="2">
                  <c:v>900</c:v>
                </c:pt>
                <c:pt idx="3">
                  <c:v>890</c:v>
                </c:pt>
                <c:pt idx="4">
                  <c:v>884</c:v>
                </c:pt>
              </c:numCache>
            </c:numRef>
          </c:yVal>
          <c:smooth val="1"/>
        </c:ser>
        <c:ser>
          <c:idx val="1"/>
          <c:order val="1"/>
          <c:spPr>
            <a:ln>
              <a:solidFill>
                <a:schemeClr val="accent2"/>
              </a:solidFill>
            </a:ln>
          </c:spPr>
          <c:marker>
            <c:symbol val="none"/>
          </c:marker>
          <c:xVal>
            <c:numRef>
              <c:f>Sheet1!$P$18:$T$18</c:f>
              <c:numCache>
                <c:formatCode>General</c:formatCode>
                <c:ptCount val="5"/>
                <c:pt idx="0">
                  <c:v>3.3</c:v>
                </c:pt>
                <c:pt idx="1">
                  <c:v>4.3</c:v>
                </c:pt>
                <c:pt idx="2">
                  <c:v>5.6</c:v>
                </c:pt>
                <c:pt idx="3">
                  <c:v>7.1</c:v>
                </c:pt>
                <c:pt idx="4">
                  <c:v>9.1999999999999993</c:v>
                </c:pt>
              </c:numCache>
            </c:numRef>
          </c:xVal>
          <c:yVal>
            <c:numRef>
              <c:f>Sheet1!$P$21:$T$21</c:f>
              <c:numCache>
                <c:formatCode>0.0</c:formatCode>
                <c:ptCount val="5"/>
                <c:pt idx="0">
                  <c:v>487.54392265156554</c:v>
                </c:pt>
                <c:pt idx="1">
                  <c:v>492.53303934455755</c:v>
                </c:pt>
                <c:pt idx="2">
                  <c:v>447.83088063557807</c:v>
                </c:pt>
                <c:pt idx="3">
                  <c:v>378.06509893302689</c:v>
                </c:pt>
                <c:pt idx="4">
                  <c:v>271.99121175078295</c:v>
                </c:pt>
              </c:numCache>
            </c:numRef>
          </c:yVal>
          <c:smooth val="1"/>
        </c:ser>
        <c:ser>
          <c:idx val="2"/>
          <c:order val="2"/>
          <c:spPr>
            <a:ln>
              <a:solidFill>
                <a:schemeClr val="accent5"/>
              </a:solidFill>
              <a:prstDash val="dash"/>
            </a:ln>
          </c:spPr>
          <c:marker>
            <c:symbol val="none"/>
          </c:marker>
          <c:xVal>
            <c:numRef>
              <c:f>Sheet1!$N$18:$P$18</c:f>
              <c:numCache>
                <c:formatCode>General</c:formatCode>
                <c:ptCount val="3"/>
                <c:pt idx="0">
                  <c:v>1.9</c:v>
                </c:pt>
                <c:pt idx="1">
                  <c:v>2.5</c:v>
                </c:pt>
                <c:pt idx="2">
                  <c:v>3.3</c:v>
                </c:pt>
              </c:numCache>
            </c:numRef>
          </c:xVal>
          <c:yVal>
            <c:numRef>
              <c:f>Sheet1!$N$17:$P$17</c:f>
              <c:numCache>
                <c:formatCode>0</c:formatCode>
                <c:ptCount val="3"/>
                <c:pt idx="0">
                  <c:v>1505.6805138434484</c:v>
                </c:pt>
                <c:pt idx="1">
                  <c:v>1130.2976395520373</c:v>
                </c:pt>
                <c:pt idx="2" formatCode="General">
                  <c:v>980</c:v>
                </c:pt>
              </c:numCache>
            </c:numRef>
          </c:yVal>
          <c:smooth val="1"/>
        </c:ser>
        <c:ser>
          <c:idx val="3"/>
          <c:order val="3"/>
          <c:marker>
            <c:symbol val="none"/>
          </c:marker>
          <c:xVal>
            <c:numRef>
              <c:f>Sheet1!$P$18:$T$18</c:f>
              <c:numCache>
                <c:formatCode>General</c:formatCode>
                <c:ptCount val="5"/>
                <c:pt idx="0">
                  <c:v>3.3</c:v>
                </c:pt>
                <c:pt idx="1">
                  <c:v>4.3</c:v>
                </c:pt>
                <c:pt idx="2">
                  <c:v>5.6</c:v>
                </c:pt>
                <c:pt idx="3">
                  <c:v>7.1</c:v>
                </c:pt>
                <c:pt idx="4">
                  <c:v>9.1999999999999993</c:v>
                </c:pt>
              </c:numCache>
            </c:numRef>
          </c:xVal>
          <c:yVal>
            <c:numRef>
              <c:f>Sheet1!$P$22:$T$22</c:f>
              <c:numCache>
                <c:formatCode>0.0</c:formatCode>
                <c:ptCount val="5"/>
                <c:pt idx="0">
                  <c:v>-48.212620856928879</c:v>
                </c:pt>
                <c:pt idx="1">
                  <c:v>86.47577049222491</c:v>
                </c:pt>
                <c:pt idx="2">
                  <c:v>117.1078408474375</c:v>
                </c:pt>
                <c:pt idx="3">
                  <c:v>95.778606244338107</c:v>
                </c:pt>
                <c:pt idx="4">
                  <c:v>15.599038720466751</c:v>
                </c:pt>
              </c:numCache>
            </c:numRef>
          </c:yVal>
          <c:smooth val="1"/>
        </c:ser>
        <c:ser>
          <c:idx val="4"/>
          <c:order val="4"/>
          <c:spPr>
            <a:ln>
              <a:solidFill>
                <a:schemeClr val="accent2"/>
              </a:solidFill>
              <a:prstDash val="dash"/>
            </a:ln>
          </c:spPr>
          <c:marker>
            <c:symbol val="none"/>
          </c:marker>
          <c:xVal>
            <c:numRef>
              <c:f>Sheet1!$N$18:$P$18</c:f>
              <c:numCache>
                <c:formatCode>General</c:formatCode>
                <c:ptCount val="3"/>
                <c:pt idx="0">
                  <c:v>1.9</c:v>
                </c:pt>
                <c:pt idx="1">
                  <c:v>2.5</c:v>
                </c:pt>
                <c:pt idx="2">
                  <c:v>3.3</c:v>
                </c:pt>
              </c:numCache>
            </c:numRef>
          </c:xVal>
          <c:yVal>
            <c:numRef>
              <c:f>Sheet1!$N$21:$P$21</c:f>
              <c:numCache>
                <c:formatCode>0.0</c:formatCode>
                <c:ptCount val="3"/>
                <c:pt idx="0">
                  <c:v>35.271371028019885</c:v>
                </c:pt>
                <c:pt idx="1">
                  <c:v>379.10678129709714</c:v>
                </c:pt>
                <c:pt idx="2">
                  <c:v>487.54392265156554</c:v>
                </c:pt>
              </c:numCache>
            </c:numRef>
          </c:yVal>
          <c:smooth val="1"/>
        </c:ser>
        <c:ser>
          <c:idx val="6"/>
          <c:order val="5"/>
          <c:marker>
            <c:symbol val="none"/>
          </c:marker>
          <c:xVal>
            <c:numRef>
              <c:f>Sheet1!$N$18:$T$18</c:f>
              <c:numCache>
                <c:formatCode>General</c:formatCode>
                <c:ptCount val="7"/>
                <c:pt idx="0">
                  <c:v>1.9</c:v>
                </c:pt>
                <c:pt idx="1">
                  <c:v>2.5</c:v>
                </c:pt>
                <c:pt idx="2">
                  <c:v>3.3</c:v>
                </c:pt>
                <c:pt idx="3">
                  <c:v>4.3</c:v>
                </c:pt>
                <c:pt idx="4">
                  <c:v>5.6</c:v>
                </c:pt>
                <c:pt idx="5">
                  <c:v>7.1</c:v>
                </c:pt>
                <c:pt idx="6">
                  <c:v>9.1999999999999993</c:v>
                </c:pt>
              </c:numCache>
            </c:numRef>
          </c:xVal>
          <c:yVal>
            <c:numRef>
              <c:f>Sheet1!$N$20:$T$20</c:f>
              <c:numCache>
                <c:formatCode>0.0</c:formatCode>
                <c:ptCount val="7"/>
                <c:pt idx="0">
                  <c:v>-100.95188487146824</c:v>
                </c:pt>
                <c:pt idx="1">
                  <c:v>-69.404420849134411</c:v>
                </c:pt>
                <c:pt idx="2">
                  <c:v>-27.341135486022647</c:v>
                </c:pt>
                <c:pt idx="3">
                  <c:v>25.237971217867059</c:v>
                </c:pt>
                <c:pt idx="4">
                  <c:v>93.590809932923662</c:v>
                </c:pt>
                <c:pt idx="5">
                  <c:v>172.45946998875823</c:v>
                </c:pt>
                <c:pt idx="6">
                  <c:v>282.87559406692657</c:v>
                </c:pt>
              </c:numCache>
            </c:numRef>
          </c:yVal>
          <c:smooth val="1"/>
        </c:ser>
        <c:dLbls>
          <c:showLegendKey val="0"/>
          <c:showVal val="0"/>
          <c:showCatName val="0"/>
          <c:showSerName val="0"/>
          <c:showPercent val="0"/>
          <c:showBubbleSize val="0"/>
        </c:dLbls>
        <c:axId val="179958912"/>
        <c:axId val="179960832"/>
      </c:scatterChart>
      <c:scatterChart>
        <c:scatterStyle val="smoothMarker"/>
        <c:varyColors val="0"/>
        <c:ser>
          <c:idx val="5"/>
          <c:order val="6"/>
          <c:spPr>
            <a:ln>
              <a:solidFill>
                <a:schemeClr val="accent6"/>
              </a:solidFill>
            </a:ln>
          </c:spPr>
          <c:marker>
            <c:symbol val="none"/>
          </c:marker>
          <c:xVal>
            <c:numRef>
              <c:f>Sheet1!$P$18:$T$18</c:f>
              <c:numCache>
                <c:formatCode>General</c:formatCode>
                <c:ptCount val="5"/>
                <c:pt idx="0">
                  <c:v>3.3</c:v>
                </c:pt>
                <c:pt idx="1">
                  <c:v>4.3</c:v>
                </c:pt>
                <c:pt idx="2">
                  <c:v>5.6</c:v>
                </c:pt>
                <c:pt idx="3">
                  <c:v>7.1</c:v>
                </c:pt>
                <c:pt idx="4">
                  <c:v>9.1999999999999993</c:v>
                </c:pt>
              </c:numCache>
            </c:numRef>
          </c:xVal>
          <c:yVal>
            <c:numRef>
              <c:f>Sheet1!$P$19:$T$19</c:f>
              <c:numCache>
                <c:formatCode>0%</c:formatCode>
                <c:ptCount val="5"/>
                <c:pt idx="0">
                  <c:v>0.64</c:v>
                </c:pt>
                <c:pt idx="1">
                  <c:v>0.7</c:v>
                </c:pt>
                <c:pt idx="2">
                  <c:v>0.75</c:v>
                </c:pt>
                <c:pt idx="3">
                  <c:v>0.79</c:v>
                </c:pt>
                <c:pt idx="4">
                  <c:v>0.82</c:v>
                </c:pt>
              </c:numCache>
            </c:numRef>
          </c:yVal>
          <c:smooth val="1"/>
        </c:ser>
        <c:ser>
          <c:idx val="7"/>
          <c:order val="7"/>
          <c:spPr>
            <a:ln>
              <a:solidFill>
                <a:schemeClr val="accent6"/>
              </a:solidFill>
              <a:prstDash val="dash"/>
            </a:ln>
          </c:spPr>
          <c:marker>
            <c:symbol val="none"/>
          </c:marker>
          <c:xVal>
            <c:numRef>
              <c:f>Sheet1!$N$18:$P$18</c:f>
              <c:numCache>
                <c:formatCode>General</c:formatCode>
                <c:ptCount val="3"/>
                <c:pt idx="0">
                  <c:v>1.9</c:v>
                </c:pt>
                <c:pt idx="1">
                  <c:v>2.5</c:v>
                </c:pt>
                <c:pt idx="2">
                  <c:v>3.3</c:v>
                </c:pt>
              </c:numCache>
            </c:numRef>
          </c:xVal>
          <c:yVal>
            <c:numRef>
              <c:f>Sheet1!$N$19:$P$19</c:f>
              <c:numCache>
                <c:formatCode>0%</c:formatCode>
                <c:ptCount val="3"/>
                <c:pt idx="0">
                  <c:v>0.51858763897392968</c:v>
                </c:pt>
                <c:pt idx="1">
                  <c:v>0.57890511031788172</c:v>
                </c:pt>
                <c:pt idx="2">
                  <c:v>0.64</c:v>
                </c:pt>
              </c:numCache>
            </c:numRef>
          </c:yVal>
          <c:smooth val="1"/>
        </c:ser>
        <c:dLbls>
          <c:showLegendKey val="0"/>
          <c:showVal val="0"/>
          <c:showCatName val="0"/>
          <c:showSerName val="0"/>
          <c:showPercent val="0"/>
          <c:showBubbleSize val="0"/>
        </c:dLbls>
        <c:axId val="179969024"/>
        <c:axId val="179967104"/>
      </c:scatterChart>
      <c:valAx>
        <c:axId val="179958912"/>
        <c:scaling>
          <c:orientation val="minMax"/>
        </c:scaling>
        <c:delete val="0"/>
        <c:axPos val="b"/>
        <c:title>
          <c:tx>
            <c:rich>
              <a:bodyPr/>
              <a:lstStyle/>
              <a:p>
                <a:pPr>
                  <a:defRPr/>
                </a:pPr>
                <a:r>
                  <a:rPr lang="en-US"/>
                  <a:t>Ecological footprint (GHa/ca)</a:t>
                </a:r>
              </a:p>
            </c:rich>
          </c:tx>
          <c:layout/>
          <c:overlay val="0"/>
        </c:title>
        <c:numFmt formatCode="General" sourceLinked="1"/>
        <c:majorTickMark val="out"/>
        <c:minorTickMark val="none"/>
        <c:tickLblPos val="nextTo"/>
        <c:crossAx val="179960832"/>
        <c:crosses val="autoZero"/>
        <c:crossBetween val="midCat"/>
      </c:valAx>
      <c:valAx>
        <c:axId val="179960832"/>
        <c:scaling>
          <c:orientation val="minMax"/>
          <c:max val="1440"/>
          <c:min val="0"/>
        </c:scaling>
        <c:delete val="0"/>
        <c:axPos val="l"/>
        <c:majorGridlines/>
        <c:title>
          <c:tx>
            <c:rich>
              <a:bodyPr rot="-5400000" vert="horz"/>
              <a:lstStyle/>
              <a:p>
                <a:pPr>
                  <a:defRPr/>
                </a:pPr>
                <a:r>
                  <a:rPr lang="en-US"/>
                  <a:t>Time use to meet needs (min/d/ca)</a:t>
                </a:r>
              </a:p>
            </c:rich>
          </c:tx>
          <c:layout/>
          <c:overlay val="0"/>
        </c:title>
        <c:numFmt formatCode="General" sourceLinked="1"/>
        <c:majorTickMark val="out"/>
        <c:minorTickMark val="none"/>
        <c:tickLblPos val="nextTo"/>
        <c:crossAx val="179958912"/>
        <c:crosses val="autoZero"/>
        <c:crossBetween val="midCat"/>
        <c:majorUnit val="180"/>
      </c:valAx>
      <c:valAx>
        <c:axId val="179967104"/>
        <c:scaling>
          <c:orientation val="minMax"/>
          <c:max val="1"/>
          <c:min val="0"/>
        </c:scaling>
        <c:delete val="0"/>
        <c:axPos val="r"/>
        <c:title>
          <c:tx>
            <c:rich>
              <a:bodyPr rot="-5400000" vert="horz"/>
              <a:lstStyle/>
              <a:p>
                <a:pPr>
                  <a:defRPr/>
                </a:pPr>
                <a:r>
                  <a:rPr lang="en-US"/>
                  <a:t>Effectiveness</a:t>
                </a:r>
              </a:p>
            </c:rich>
          </c:tx>
          <c:layout/>
          <c:overlay val="0"/>
        </c:title>
        <c:numFmt formatCode="0%" sourceLinked="1"/>
        <c:majorTickMark val="out"/>
        <c:minorTickMark val="none"/>
        <c:tickLblPos val="nextTo"/>
        <c:crossAx val="179969024"/>
        <c:crosses val="max"/>
        <c:crossBetween val="midCat"/>
      </c:valAx>
      <c:valAx>
        <c:axId val="179969024"/>
        <c:scaling>
          <c:orientation val="minMax"/>
        </c:scaling>
        <c:delete val="1"/>
        <c:axPos val="b"/>
        <c:numFmt formatCode="General" sourceLinked="1"/>
        <c:majorTickMark val="out"/>
        <c:minorTickMark val="none"/>
        <c:tickLblPos val="nextTo"/>
        <c:crossAx val="179967104"/>
        <c:crosses val="autoZero"/>
        <c:crossBetween val="midCat"/>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Sheet1!$P$27:$T$27</c:f>
              <c:numCache>
                <c:formatCode>General</c:formatCode>
                <c:ptCount val="5"/>
                <c:pt idx="0">
                  <c:v>3.3</c:v>
                </c:pt>
                <c:pt idx="1">
                  <c:v>4.3</c:v>
                </c:pt>
                <c:pt idx="2">
                  <c:v>5.6</c:v>
                </c:pt>
                <c:pt idx="3">
                  <c:v>7.1</c:v>
                </c:pt>
                <c:pt idx="4">
                  <c:v>9.1999999999999993</c:v>
                </c:pt>
              </c:numCache>
            </c:numRef>
          </c:xVal>
          <c:yVal>
            <c:numRef>
              <c:f>Sheet1!$P$26:$T$26</c:f>
              <c:numCache>
                <c:formatCode>0.0</c:formatCode>
                <c:ptCount val="5"/>
                <c:pt idx="0">
                  <c:v>980</c:v>
                </c:pt>
                <c:pt idx="1">
                  <c:v>921</c:v>
                </c:pt>
                <c:pt idx="2">
                  <c:v>900</c:v>
                </c:pt>
                <c:pt idx="3">
                  <c:v>890</c:v>
                </c:pt>
                <c:pt idx="4">
                  <c:v>884</c:v>
                </c:pt>
              </c:numCache>
            </c:numRef>
          </c:yVal>
          <c:smooth val="1"/>
        </c:ser>
        <c:ser>
          <c:idx val="1"/>
          <c:order val="1"/>
          <c:marker>
            <c:symbol val="none"/>
          </c:marker>
          <c:xVal>
            <c:numRef>
              <c:f>Sheet1!$P$18:$T$18</c:f>
              <c:numCache>
                <c:formatCode>General</c:formatCode>
                <c:ptCount val="5"/>
                <c:pt idx="0">
                  <c:v>3.3</c:v>
                </c:pt>
                <c:pt idx="1">
                  <c:v>4.3</c:v>
                </c:pt>
                <c:pt idx="2">
                  <c:v>5.6</c:v>
                </c:pt>
                <c:pt idx="3">
                  <c:v>7.1</c:v>
                </c:pt>
                <c:pt idx="4">
                  <c:v>9.1999999999999993</c:v>
                </c:pt>
              </c:numCache>
            </c:numRef>
          </c:xVal>
          <c:yVal>
            <c:numRef>
              <c:f>Sheet1!$P$30:$T$30</c:f>
              <c:numCache>
                <c:formatCode>0.0</c:formatCode>
                <c:ptCount val="5"/>
                <c:pt idx="0">
                  <c:v>487.54392265156554</c:v>
                </c:pt>
                <c:pt idx="1">
                  <c:v>492.53303934455755</c:v>
                </c:pt>
                <c:pt idx="2">
                  <c:v>447.83088063557807</c:v>
                </c:pt>
                <c:pt idx="3">
                  <c:v>378.06509893302689</c:v>
                </c:pt>
                <c:pt idx="4">
                  <c:v>271.99121175078295</c:v>
                </c:pt>
              </c:numCache>
            </c:numRef>
          </c:yVal>
          <c:smooth val="1"/>
        </c:ser>
        <c:ser>
          <c:idx val="2"/>
          <c:order val="2"/>
          <c:spPr>
            <a:ln>
              <a:solidFill>
                <a:schemeClr val="accent5"/>
              </a:solidFill>
              <a:prstDash val="dash"/>
            </a:ln>
          </c:spPr>
          <c:marker>
            <c:symbol val="none"/>
          </c:marker>
          <c:xVal>
            <c:numRef>
              <c:f>Sheet1!$N$27:$P$27</c:f>
              <c:numCache>
                <c:formatCode>General</c:formatCode>
                <c:ptCount val="3"/>
                <c:pt idx="0">
                  <c:v>1.9</c:v>
                </c:pt>
                <c:pt idx="1">
                  <c:v>2.5</c:v>
                </c:pt>
                <c:pt idx="2">
                  <c:v>3.3</c:v>
                </c:pt>
              </c:numCache>
            </c:numRef>
          </c:xVal>
          <c:yVal>
            <c:numRef>
              <c:f>Sheet1!$N$26:$P$26</c:f>
              <c:numCache>
                <c:formatCode>0.0</c:formatCode>
                <c:ptCount val="3"/>
                <c:pt idx="0">
                  <c:v>1505.6805138434484</c:v>
                </c:pt>
                <c:pt idx="1">
                  <c:v>1130.2976395520373</c:v>
                </c:pt>
                <c:pt idx="2">
                  <c:v>980</c:v>
                </c:pt>
              </c:numCache>
            </c:numRef>
          </c:yVal>
          <c:smooth val="1"/>
        </c:ser>
        <c:ser>
          <c:idx val="3"/>
          <c:order val="3"/>
          <c:spPr>
            <a:ln>
              <a:solidFill>
                <a:schemeClr val="accent4"/>
              </a:solidFill>
            </a:ln>
          </c:spPr>
          <c:marker>
            <c:symbol val="none"/>
          </c:marker>
          <c:xVal>
            <c:numRef>
              <c:f>Sheet1!$P$27:$T$27</c:f>
              <c:numCache>
                <c:formatCode>General</c:formatCode>
                <c:ptCount val="5"/>
                <c:pt idx="0">
                  <c:v>3.3</c:v>
                </c:pt>
                <c:pt idx="1">
                  <c:v>4.3</c:v>
                </c:pt>
                <c:pt idx="2">
                  <c:v>5.6</c:v>
                </c:pt>
                <c:pt idx="3">
                  <c:v>7.1</c:v>
                </c:pt>
                <c:pt idx="4">
                  <c:v>9.1999999999999993</c:v>
                </c:pt>
              </c:numCache>
            </c:numRef>
          </c:xVal>
          <c:yVal>
            <c:numRef>
              <c:f>Sheet1!$P$31:$T$31</c:f>
              <c:numCache>
                <c:formatCode>0.0</c:formatCode>
                <c:ptCount val="5"/>
                <c:pt idx="0">
                  <c:v>278.46819835556767</c:v>
                </c:pt>
                <c:pt idx="1">
                  <c:v>325.33298746418541</c:v>
                </c:pt>
                <c:pt idx="2">
                  <c:v>306.09243501208925</c:v>
                </c:pt>
                <c:pt idx="3">
                  <c:v>253.48055746706927</c:v>
                </c:pt>
                <c:pt idx="4">
                  <c:v>156.47385906679438</c:v>
                </c:pt>
              </c:numCache>
            </c:numRef>
          </c:yVal>
          <c:smooth val="1"/>
        </c:ser>
        <c:ser>
          <c:idx val="4"/>
          <c:order val="4"/>
          <c:spPr>
            <a:ln>
              <a:solidFill>
                <a:schemeClr val="accent2"/>
              </a:solidFill>
              <a:prstDash val="dash"/>
            </a:ln>
          </c:spPr>
          <c:marker>
            <c:symbol val="none"/>
          </c:marker>
          <c:xVal>
            <c:numRef>
              <c:f>Sheet1!$N$27:$P$27</c:f>
              <c:numCache>
                <c:formatCode>General</c:formatCode>
                <c:ptCount val="3"/>
                <c:pt idx="0">
                  <c:v>1.9</c:v>
                </c:pt>
                <c:pt idx="1">
                  <c:v>2.5</c:v>
                </c:pt>
                <c:pt idx="2">
                  <c:v>3.3</c:v>
                </c:pt>
              </c:numCache>
            </c:numRef>
          </c:xVal>
          <c:yVal>
            <c:numRef>
              <c:f>Sheet1!$N$30:$P$30</c:f>
              <c:numCache>
                <c:formatCode>0.0</c:formatCode>
                <c:ptCount val="3"/>
                <c:pt idx="0">
                  <c:v>35.271371028019885</c:v>
                </c:pt>
                <c:pt idx="1">
                  <c:v>379.10678129709714</c:v>
                </c:pt>
                <c:pt idx="2">
                  <c:v>487.54392265156554</c:v>
                </c:pt>
              </c:numCache>
            </c:numRef>
          </c:yVal>
          <c:smooth val="1"/>
        </c:ser>
        <c:ser>
          <c:idx val="6"/>
          <c:order val="5"/>
          <c:marker>
            <c:symbol val="none"/>
          </c:marker>
          <c:xVal>
            <c:numRef>
              <c:f>Sheet1!$N$18:$T$18</c:f>
              <c:numCache>
                <c:formatCode>General</c:formatCode>
                <c:ptCount val="7"/>
                <c:pt idx="0">
                  <c:v>1.9</c:v>
                </c:pt>
                <c:pt idx="1">
                  <c:v>2.5</c:v>
                </c:pt>
                <c:pt idx="2">
                  <c:v>3.3</c:v>
                </c:pt>
                <c:pt idx="3">
                  <c:v>4.3</c:v>
                </c:pt>
                <c:pt idx="4">
                  <c:v>5.6</c:v>
                </c:pt>
                <c:pt idx="5">
                  <c:v>7.1</c:v>
                </c:pt>
                <c:pt idx="6">
                  <c:v>9.1999999999999993</c:v>
                </c:pt>
              </c:numCache>
            </c:numRef>
          </c:xVal>
          <c:yVal>
            <c:numRef>
              <c:f>Sheet1!$N$29:$T$29</c:f>
              <c:numCache>
                <c:formatCode>0.0</c:formatCode>
                <c:ptCount val="7"/>
                <c:pt idx="0">
                  <c:v>-100.95188487146824</c:v>
                </c:pt>
                <c:pt idx="1">
                  <c:v>-69.404420849134411</c:v>
                </c:pt>
                <c:pt idx="2">
                  <c:v>-27.341135486022647</c:v>
                </c:pt>
                <c:pt idx="3">
                  <c:v>25.237971217867059</c:v>
                </c:pt>
                <c:pt idx="4">
                  <c:v>93.590809932923662</c:v>
                </c:pt>
                <c:pt idx="5">
                  <c:v>172.45946998875823</c:v>
                </c:pt>
                <c:pt idx="6">
                  <c:v>282.87559406692657</c:v>
                </c:pt>
              </c:numCache>
            </c:numRef>
          </c:yVal>
          <c:smooth val="1"/>
        </c:ser>
        <c:ser>
          <c:idx val="8"/>
          <c:order val="8"/>
          <c:spPr>
            <a:ln>
              <a:solidFill>
                <a:schemeClr val="accent4"/>
              </a:solidFill>
              <a:prstDash val="dash"/>
            </a:ln>
          </c:spPr>
          <c:marker>
            <c:symbol val="none"/>
          </c:marker>
          <c:xVal>
            <c:numRef>
              <c:f>Sheet1!$N$27:$P$27</c:f>
              <c:numCache>
                <c:formatCode>General</c:formatCode>
                <c:ptCount val="3"/>
                <c:pt idx="0">
                  <c:v>1.9</c:v>
                </c:pt>
                <c:pt idx="1">
                  <c:v>2.5</c:v>
                </c:pt>
                <c:pt idx="2">
                  <c:v>3.3</c:v>
                </c:pt>
              </c:numCache>
            </c:numRef>
          </c:xVal>
          <c:yVal>
            <c:numRef>
              <c:f>Sheet1!$N$31:$P$31</c:f>
              <c:numCache>
                <c:formatCode>0.0</c:formatCode>
                <c:ptCount val="3"/>
                <c:pt idx="0">
                  <c:v>-367.8479994285583</c:v>
                </c:pt>
                <c:pt idx="1">
                  <c:v>109.26749825594652</c:v>
                </c:pt>
                <c:pt idx="2">
                  <c:v>278.46819835556767</c:v>
                </c:pt>
              </c:numCache>
            </c:numRef>
          </c:yVal>
          <c:smooth val="1"/>
        </c:ser>
        <c:dLbls>
          <c:showLegendKey val="0"/>
          <c:showVal val="0"/>
          <c:showCatName val="0"/>
          <c:showSerName val="0"/>
          <c:showPercent val="0"/>
          <c:showBubbleSize val="0"/>
        </c:dLbls>
        <c:axId val="180073984"/>
        <c:axId val="180075904"/>
      </c:scatterChart>
      <c:scatterChart>
        <c:scatterStyle val="smoothMarker"/>
        <c:varyColors val="0"/>
        <c:ser>
          <c:idx val="5"/>
          <c:order val="6"/>
          <c:marker>
            <c:symbol val="none"/>
          </c:marker>
          <c:xVal>
            <c:numRef>
              <c:f>Sheet1!$P$27:$T$27</c:f>
              <c:numCache>
                <c:formatCode>General</c:formatCode>
                <c:ptCount val="5"/>
                <c:pt idx="0">
                  <c:v>3.3</c:v>
                </c:pt>
                <c:pt idx="1">
                  <c:v>4.3</c:v>
                </c:pt>
                <c:pt idx="2">
                  <c:v>5.6</c:v>
                </c:pt>
                <c:pt idx="3">
                  <c:v>7.1</c:v>
                </c:pt>
                <c:pt idx="4">
                  <c:v>9.1999999999999993</c:v>
                </c:pt>
              </c:numCache>
            </c:numRef>
          </c:xVal>
          <c:yVal>
            <c:numRef>
              <c:f>Sheet1!$P$28:$T$28</c:f>
              <c:numCache>
                <c:formatCode>0%</c:formatCode>
                <c:ptCount val="5"/>
                <c:pt idx="0">
                  <c:v>0.82000000000000006</c:v>
                </c:pt>
                <c:pt idx="1">
                  <c:v>0.85</c:v>
                </c:pt>
                <c:pt idx="2">
                  <c:v>0.875</c:v>
                </c:pt>
                <c:pt idx="3">
                  <c:v>0.89500000000000002</c:v>
                </c:pt>
                <c:pt idx="4">
                  <c:v>0.90999999999999992</c:v>
                </c:pt>
              </c:numCache>
            </c:numRef>
          </c:yVal>
          <c:smooth val="1"/>
        </c:ser>
        <c:ser>
          <c:idx val="7"/>
          <c:order val="7"/>
          <c:spPr>
            <a:ln>
              <a:solidFill>
                <a:schemeClr val="accent6"/>
              </a:solidFill>
              <a:prstDash val="dash"/>
            </a:ln>
          </c:spPr>
          <c:marker>
            <c:symbol val="none"/>
          </c:marker>
          <c:xVal>
            <c:numRef>
              <c:f>Sheet1!$N$27:$P$27</c:f>
              <c:numCache>
                <c:formatCode>General</c:formatCode>
                <c:ptCount val="3"/>
                <c:pt idx="0">
                  <c:v>1.9</c:v>
                </c:pt>
                <c:pt idx="1">
                  <c:v>2.5</c:v>
                </c:pt>
                <c:pt idx="2">
                  <c:v>3.3</c:v>
                </c:pt>
              </c:numCache>
            </c:numRef>
          </c:xVal>
          <c:yVal>
            <c:numRef>
              <c:f>Sheet1!$N$28:$P$28</c:f>
              <c:numCache>
                <c:formatCode>0%</c:formatCode>
                <c:ptCount val="3"/>
                <c:pt idx="0">
                  <c:v>0.77701699999999996</c:v>
                </c:pt>
                <c:pt idx="1">
                  <c:v>0.79722499999999996</c:v>
                </c:pt>
                <c:pt idx="2">
                  <c:v>0.82000000000000006</c:v>
                </c:pt>
              </c:numCache>
            </c:numRef>
          </c:yVal>
          <c:smooth val="1"/>
        </c:ser>
        <c:dLbls>
          <c:showLegendKey val="0"/>
          <c:showVal val="0"/>
          <c:showCatName val="0"/>
          <c:showSerName val="0"/>
          <c:showPercent val="0"/>
          <c:showBubbleSize val="0"/>
        </c:dLbls>
        <c:axId val="180100480"/>
        <c:axId val="180098560"/>
      </c:scatterChart>
      <c:valAx>
        <c:axId val="180073984"/>
        <c:scaling>
          <c:orientation val="minMax"/>
        </c:scaling>
        <c:delete val="0"/>
        <c:axPos val="b"/>
        <c:title>
          <c:tx>
            <c:rich>
              <a:bodyPr/>
              <a:lstStyle/>
              <a:p>
                <a:pPr>
                  <a:defRPr/>
                </a:pPr>
                <a:r>
                  <a:rPr lang="fr-CA"/>
                  <a:t>Ecological Footprint (GHa/ca)</a:t>
                </a:r>
              </a:p>
            </c:rich>
          </c:tx>
          <c:layout/>
          <c:overlay val="0"/>
        </c:title>
        <c:numFmt formatCode="General" sourceLinked="1"/>
        <c:majorTickMark val="out"/>
        <c:minorTickMark val="none"/>
        <c:tickLblPos val="nextTo"/>
        <c:crossAx val="180075904"/>
        <c:crosses val="autoZero"/>
        <c:crossBetween val="midCat"/>
      </c:valAx>
      <c:valAx>
        <c:axId val="180075904"/>
        <c:scaling>
          <c:orientation val="minMax"/>
          <c:max val="1440"/>
          <c:min val="0"/>
        </c:scaling>
        <c:delete val="0"/>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000" b="1" i="0" u="none" strike="noStrike" kern="1200" baseline="0">
                    <a:solidFill>
                      <a:sysClr val="windowText" lastClr="000000"/>
                    </a:solidFill>
                    <a:latin typeface="+mn-lt"/>
                    <a:ea typeface="+mn-ea"/>
                    <a:cs typeface="+mn-cs"/>
                  </a:defRPr>
                </a:pPr>
                <a:r>
                  <a:rPr lang="en-US" sz="1000" b="1" i="0" baseline="0">
                    <a:effectLst/>
                  </a:rPr>
                  <a:t>Time use to meet needs (min/d/ca)</a:t>
                </a:r>
                <a:endParaRPr lang="fr-CA" sz="1000">
                  <a:effectLst/>
                </a:endParaRPr>
              </a:p>
            </c:rich>
          </c:tx>
          <c:layout/>
          <c:overlay val="0"/>
        </c:title>
        <c:numFmt formatCode="0" sourceLinked="0"/>
        <c:majorTickMark val="out"/>
        <c:minorTickMark val="none"/>
        <c:tickLblPos val="nextTo"/>
        <c:crossAx val="180073984"/>
        <c:crosses val="autoZero"/>
        <c:crossBetween val="midCat"/>
        <c:majorUnit val="180"/>
      </c:valAx>
      <c:valAx>
        <c:axId val="180098560"/>
        <c:scaling>
          <c:orientation val="minMax"/>
          <c:max val="1"/>
          <c:min val="0"/>
        </c:scaling>
        <c:delete val="0"/>
        <c:axPos val="r"/>
        <c:title>
          <c:tx>
            <c:rich>
              <a:bodyPr rot="-5400000" vert="horz"/>
              <a:lstStyle/>
              <a:p>
                <a:pPr>
                  <a:defRPr/>
                </a:pPr>
                <a:r>
                  <a:rPr lang="fr-CA"/>
                  <a:t>Effectiveness</a:t>
                </a:r>
              </a:p>
            </c:rich>
          </c:tx>
          <c:layout/>
          <c:overlay val="0"/>
        </c:title>
        <c:numFmt formatCode="0%" sourceLinked="0"/>
        <c:majorTickMark val="out"/>
        <c:minorTickMark val="none"/>
        <c:tickLblPos val="nextTo"/>
        <c:crossAx val="180100480"/>
        <c:crosses val="max"/>
        <c:crossBetween val="midCat"/>
      </c:valAx>
      <c:valAx>
        <c:axId val="180100480"/>
        <c:scaling>
          <c:orientation val="minMax"/>
        </c:scaling>
        <c:delete val="1"/>
        <c:axPos val="b"/>
        <c:numFmt formatCode="General" sourceLinked="1"/>
        <c:majorTickMark val="out"/>
        <c:minorTickMark val="none"/>
        <c:tickLblPos val="nextTo"/>
        <c:crossAx val="180098560"/>
        <c:crosses val="autoZero"/>
        <c:crossBetween val="midCat"/>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marker>
            <c:symbol val="none"/>
          </c:marker>
          <c:xVal>
            <c:numRef>
              <c:f>Sheet1!$P$36:$T$36</c:f>
              <c:numCache>
                <c:formatCode>General</c:formatCode>
                <c:ptCount val="5"/>
                <c:pt idx="0">
                  <c:v>3.1349999999999998</c:v>
                </c:pt>
                <c:pt idx="1">
                  <c:v>4.085</c:v>
                </c:pt>
                <c:pt idx="2">
                  <c:v>5.3199999999999994</c:v>
                </c:pt>
                <c:pt idx="3">
                  <c:v>6.7449999999999992</c:v>
                </c:pt>
                <c:pt idx="4">
                  <c:v>8.7399999999999984</c:v>
                </c:pt>
              </c:numCache>
            </c:numRef>
          </c:xVal>
          <c:yVal>
            <c:numRef>
              <c:f>Sheet1!$P$35:$T$35</c:f>
              <c:numCache>
                <c:formatCode>0.0</c:formatCode>
                <c:ptCount val="5"/>
                <c:pt idx="0">
                  <c:v>931</c:v>
                </c:pt>
                <c:pt idx="1">
                  <c:v>874.94999999999993</c:v>
                </c:pt>
                <c:pt idx="2">
                  <c:v>855</c:v>
                </c:pt>
                <c:pt idx="3">
                  <c:v>845.5</c:v>
                </c:pt>
                <c:pt idx="4">
                  <c:v>839.8</c:v>
                </c:pt>
              </c:numCache>
            </c:numRef>
          </c:yVal>
          <c:smooth val="1"/>
        </c:ser>
        <c:ser>
          <c:idx val="1"/>
          <c:order val="1"/>
          <c:marker>
            <c:symbol val="none"/>
          </c:marker>
          <c:xVal>
            <c:numRef>
              <c:f>Sheet1!$P$36:$T$36</c:f>
              <c:numCache>
                <c:formatCode>General</c:formatCode>
                <c:ptCount val="5"/>
                <c:pt idx="0">
                  <c:v>3.1349999999999998</c:v>
                </c:pt>
                <c:pt idx="1">
                  <c:v>4.085</c:v>
                </c:pt>
                <c:pt idx="2">
                  <c:v>5.3199999999999994</c:v>
                </c:pt>
                <c:pt idx="3">
                  <c:v>6.7449999999999992</c:v>
                </c:pt>
                <c:pt idx="4">
                  <c:v>8.7399999999999984</c:v>
                </c:pt>
              </c:numCache>
            </c:numRef>
          </c:xVal>
          <c:yVal>
            <c:numRef>
              <c:f>Sheet1!$P$39:$T$39</c:f>
              <c:numCache>
                <c:formatCode>0</c:formatCode>
                <c:ptCount val="5"/>
                <c:pt idx="0">
                  <c:v>540.03465016418659</c:v>
                </c:pt>
                <c:pt idx="1">
                  <c:v>551.73513674309277</c:v>
                </c:pt>
                <c:pt idx="2">
                  <c:v>526.24899071371783</c:v>
                </c:pt>
                <c:pt idx="3">
                  <c:v>480.45068050965943</c:v>
                </c:pt>
                <c:pt idx="4">
                  <c:v>407.76639982282029</c:v>
                </c:pt>
              </c:numCache>
            </c:numRef>
          </c:yVal>
          <c:smooth val="1"/>
        </c:ser>
        <c:ser>
          <c:idx val="2"/>
          <c:order val="2"/>
          <c:spPr>
            <a:ln>
              <a:solidFill>
                <a:schemeClr val="accent5"/>
              </a:solidFill>
              <a:prstDash val="dash"/>
            </a:ln>
          </c:spPr>
          <c:marker>
            <c:symbol val="none"/>
          </c:marker>
          <c:xVal>
            <c:numRef>
              <c:f>Sheet1!$N$36:$P$36</c:f>
              <c:numCache>
                <c:formatCode>General</c:formatCode>
                <c:ptCount val="3"/>
                <c:pt idx="0">
                  <c:v>1.6</c:v>
                </c:pt>
                <c:pt idx="1">
                  <c:v>2.2000000000000002</c:v>
                </c:pt>
                <c:pt idx="2">
                  <c:v>3.1349999999999998</c:v>
                </c:pt>
              </c:numCache>
            </c:numRef>
          </c:xVal>
          <c:yVal>
            <c:numRef>
              <c:f>Sheet1!$N$35:$P$35</c:f>
              <c:numCache>
                <c:formatCode>0.0</c:formatCode>
                <c:ptCount val="3"/>
                <c:pt idx="0">
                  <c:v>1468.2631269938606</c:v>
                </c:pt>
                <c:pt idx="1">
                  <c:v>1088.7341086676167</c:v>
                </c:pt>
                <c:pt idx="2">
                  <c:v>931</c:v>
                </c:pt>
              </c:numCache>
            </c:numRef>
          </c:yVal>
          <c:smooth val="1"/>
        </c:ser>
        <c:ser>
          <c:idx val="3"/>
          <c:order val="3"/>
          <c:marker>
            <c:symbol val="none"/>
          </c:marker>
          <c:xVal>
            <c:numRef>
              <c:f>Sheet1!$P$36:$T$36</c:f>
              <c:numCache>
                <c:formatCode>General</c:formatCode>
                <c:ptCount val="5"/>
                <c:pt idx="0">
                  <c:v>3.1349999999999998</c:v>
                </c:pt>
                <c:pt idx="1">
                  <c:v>4.085</c:v>
                </c:pt>
                <c:pt idx="2">
                  <c:v>5.3199999999999994</c:v>
                </c:pt>
                <c:pt idx="3">
                  <c:v>6.7449999999999992</c:v>
                </c:pt>
                <c:pt idx="4">
                  <c:v>8.7399999999999984</c:v>
                </c:pt>
              </c:numCache>
            </c:numRef>
          </c:xVal>
          <c:yVal>
            <c:numRef>
              <c:f>Sheet1!$P$40:$T$40</c:f>
              <c:numCache>
                <c:formatCode>0</c:formatCode>
                <c:ptCount val="5"/>
                <c:pt idx="0">
                  <c:v>342.48128068803248</c:v>
                </c:pt>
                <c:pt idx="1">
                  <c:v>394.98251381540331</c:v>
                </c:pt>
                <c:pt idx="2">
                  <c:v>395.71313224424898</c:v>
                </c:pt>
                <c:pt idx="3">
                  <c:v>367.87785531805525</c:v>
                </c:pt>
                <c:pt idx="4">
                  <c:v>305.67736244265961</c:v>
                </c:pt>
              </c:numCache>
            </c:numRef>
          </c:yVal>
          <c:smooth val="1"/>
        </c:ser>
        <c:ser>
          <c:idx val="4"/>
          <c:order val="4"/>
          <c:spPr>
            <a:ln>
              <a:solidFill>
                <a:schemeClr val="accent2"/>
              </a:solidFill>
              <a:prstDash val="dash"/>
            </a:ln>
          </c:spPr>
          <c:marker>
            <c:symbol val="none"/>
          </c:marker>
          <c:xVal>
            <c:numRef>
              <c:f>Sheet1!$N$36:$P$36</c:f>
              <c:numCache>
                <c:formatCode>General</c:formatCode>
                <c:ptCount val="3"/>
                <c:pt idx="0">
                  <c:v>1.6</c:v>
                </c:pt>
                <c:pt idx="1">
                  <c:v>2.2000000000000002</c:v>
                </c:pt>
                <c:pt idx="2">
                  <c:v>3.1349999999999998</c:v>
                </c:pt>
              </c:numCache>
            </c:numRef>
          </c:xVal>
          <c:yVal>
            <c:numRef>
              <c:f>Sheet1!$N$39:$P$39</c:f>
              <c:numCache>
                <c:formatCode>0</c:formatCode>
                <c:ptCount val="3"/>
                <c:pt idx="0">
                  <c:v>58.553890116712765</c:v>
                </c:pt>
                <c:pt idx="1">
                  <c:v>414.61884976442332</c:v>
                </c:pt>
                <c:pt idx="2">
                  <c:v>540.03465016418659</c:v>
                </c:pt>
              </c:numCache>
            </c:numRef>
          </c:yVal>
          <c:smooth val="1"/>
        </c:ser>
        <c:ser>
          <c:idx val="6"/>
          <c:order val="5"/>
          <c:marker>
            <c:symbol val="none"/>
          </c:marker>
          <c:xVal>
            <c:numRef>
              <c:f>Sheet1!$N$36:$T$36</c:f>
              <c:numCache>
                <c:formatCode>General</c:formatCode>
                <c:ptCount val="7"/>
                <c:pt idx="0">
                  <c:v>1.6</c:v>
                </c:pt>
                <c:pt idx="1">
                  <c:v>2.2000000000000002</c:v>
                </c:pt>
                <c:pt idx="2">
                  <c:v>3.1349999999999998</c:v>
                </c:pt>
                <c:pt idx="3">
                  <c:v>4.085</c:v>
                </c:pt>
                <c:pt idx="4">
                  <c:v>5.3199999999999994</c:v>
                </c:pt>
                <c:pt idx="5">
                  <c:v>6.7449999999999992</c:v>
                </c:pt>
                <c:pt idx="6">
                  <c:v>8.7399999999999984</c:v>
                </c:pt>
              </c:numCache>
            </c:numRef>
          </c:xVal>
          <c:yVal>
            <c:numRef>
              <c:f>Sheet1!$N$38:$T$38</c:f>
              <c:numCache>
                <c:formatCode>0</c:formatCode>
                <c:ptCount val="7"/>
                <c:pt idx="0">
                  <c:v>-86.817017110573389</c:v>
                </c:pt>
                <c:pt idx="1">
                  <c:v>-63.352958432040033</c:v>
                </c:pt>
                <c:pt idx="2">
                  <c:v>-26.788133657992244</c:v>
                </c:pt>
                <c:pt idx="3">
                  <c:v>10.363292583018902</c:v>
                </c:pt>
                <c:pt idx="4">
                  <c:v>58.660146696333364</c:v>
                </c:pt>
                <c:pt idx="5">
                  <c:v>114.38728605785006</c:v>
                </c:pt>
                <c:pt idx="6">
                  <c:v>192.4052811639734</c:v>
                </c:pt>
              </c:numCache>
            </c:numRef>
          </c:yVal>
          <c:smooth val="1"/>
        </c:ser>
        <c:ser>
          <c:idx val="8"/>
          <c:order val="8"/>
          <c:spPr>
            <a:ln>
              <a:solidFill>
                <a:schemeClr val="accent4"/>
              </a:solidFill>
              <a:prstDash val="dash"/>
            </a:ln>
          </c:spPr>
          <c:marker>
            <c:symbol val="none"/>
          </c:marker>
          <c:xVal>
            <c:numRef>
              <c:f>Sheet1!$N$36:$P$36</c:f>
              <c:numCache>
                <c:formatCode>General</c:formatCode>
                <c:ptCount val="3"/>
                <c:pt idx="0">
                  <c:v>1.6</c:v>
                </c:pt>
                <c:pt idx="1">
                  <c:v>2.2000000000000002</c:v>
                </c:pt>
                <c:pt idx="2">
                  <c:v>3.1349999999999998</c:v>
                </c:pt>
              </c:numCache>
            </c:numRef>
          </c:xVal>
          <c:yVal>
            <c:numRef>
              <c:f>Sheet1!$N$40:$P$40</c:f>
              <c:numCache>
                <c:formatCode>0</c:formatCode>
                <c:ptCount val="3"/>
                <c:pt idx="0">
                  <c:v>-396.49210782681234</c:v>
                </c:pt>
                <c:pt idx="1">
                  <c:v>137.18481955523862</c:v>
                </c:pt>
                <c:pt idx="2">
                  <c:v>342.48128068803248</c:v>
                </c:pt>
              </c:numCache>
            </c:numRef>
          </c:yVal>
          <c:smooth val="1"/>
        </c:ser>
        <c:dLbls>
          <c:showLegendKey val="0"/>
          <c:showVal val="0"/>
          <c:showCatName val="0"/>
          <c:showSerName val="0"/>
          <c:showPercent val="0"/>
          <c:showBubbleSize val="0"/>
        </c:dLbls>
        <c:axId val="180209536"/>
        <c:axId val="180228096"/>
      </c:scatterChart>
      <c:scatterChart>
        <c:scatterStyle val="smoothMarker"/>
        <c:varyColors val="0"/>
        <c:ser>
          <c:idx val="5"/>
          <c:order val="6"/>
          <c:marker>
            <c:symbol val="none"/>
          </c:marker>
          <c:xVal>
            <c:numRef>
              <c:f>Sheet1!$P$36:$T$36</c:f>
              <c:numCache>
                <c:formatCode>General</c:formatCode>
                <c:ptCount val="5"/>
                <c:pt idx="0">
                  <c:v>3.1349999999999998</c:v>
                </c:pt>
                <c:pt idx="1">
                  <c:v>4.085</c:v>
                </c:pt>
                <c:pt idx="2">
                  <c:v>5.3199999999999994</c:v>
                </c:pt>
                <c:pt idx="3">
                  <c:v>6.7449999999999992</c:v>
                </c:pt>
                <c:pt idx="4">
                  <c:v>8.7399999999999984</c:v>
                </c:pt>
              </c:numCache>
            </c:numRef>
          </c:xVal>
          <c:yVal>
            <c:numRef>
              <c:f>Sheet1!$P$37:$T$37</c:f>
              <c:numCache>
                <c:formatCode>0%</c:formatCode>
                <c:ptCount val="5"/>
                <c:pt idx="0">
                  <c:v>0.82000000000000006</c:v>
                </c:pt>
                <c:pt idx="1">
                  <c:v>0.85</c:v>
                </c:pt>
                <c:pt idx="2">
                  <c:v>0.875</c:v>
                </c:pt>
                <c:pt idx="3">
                  <c:v>0.89500000000000002</c:v>
                </c:pt>
                <c:pt idx="4">
                  <c:v>0.90999999999999992</c:v>
                </c:pt>
              </c:numCache>
            </c:numRef>
          </c:yVal>
          <c:smooth val="1"/>
        </c:ser>
        <c:ser>
          <c:idx val="7"/>
          <c:order val="7"/>
          <c:spPr>
            <a:ln>
              <a:solidFill>
                <a:schemeClr val="accent6"/>
              </a:solidFill>
              <a:prstDash val="dash"/>
            </a:ln>
          </c:spPr>
          <c:marker>
            <c:symbol val="none"/>
          </c:marker>
          <c:xVal>
            <c:numRef>
              <c:f>Sheet1!$N$36:$P$36</c:f>
              <c:numCache>
                <c:formatCode>General</c:formatCode>
                <c:ptCount val="3"/>
                <c:pt idx="0">
                  <c:v>1.6</c:v>
                </c:pt>
                <c:pt idx="1">
                  <c:v>2.2000000000000002</c:v>
                </c:pt>
                <c:pt idx="2">
                  <c:v>3.1349999999999998</c:v>
                </c:pt>
              </c:numCache>
            </c:numRef>
          </c:xVal>
          <c:yVal>
            <c:numRef>
              <c:f>Sheet1!$N$37:$P$37</c:f>
              <c:numCache>
                <c:formatCode>0%</c:formatCode>
                <c:ptCount val="3"/>
                <c:pt idx="0">
                  <c:v>0.75222000900292585</c:v>
                </c:pt>
                <c:pt idx="1">
                  <c:v>0.78705035497477627</c:v>
                </c:pt>
                <c:pt idx="2">
                  <c:v>0.82000000000000006</c:v>
                </c:pt>
              </c:numCache>
            </c:numRef>
          </c:yVal>
          <c:smooth val="1"/>
        </c:ser>
        <c:dLbls>
          <c:showLegendKey val="0"/>
          <c:showVal val="0"/>
          <c:showCatName val="0"/>
          <c:showSerName val="0"/>
          <c:showPercent val="0"/>
          <c:showBubbleSize val="0"/>
        </c:dLbls>
        <c:axId val="180236288"/>
        <c:axId val="180230016"/>
      </c:scatterChart>
      <c:valAx>
        <c:axId val="180209536"/>
        <c:scaling>
          <c:orientation val="minMax"/>
        </c:scaling>
        <c:delete val="0"/>
        <c:axPos val="b"/>
        <c:title>
          <c:tx>
            <c:rich>
              <a:bodyPr/>
              <a:lstStyle/>
              <a:p>
                <a:pPr>
                  <a:defRPr/>
                </a:pPr>
                <a:r>
                  <a:rPr lang="en-US"/>
                  <a:t>Ecological footprint (GHa/ca)</a:t>
                </a:r>
              </a:p>
            </c:rich>
          </c:tx>
          <c:layout/>
          <c:overlay val="0"/>
        </c:title>
        <c:numFmt formatCode="General" sourceLinked="1"/>
        <c:majorTickMark val="out"/>
        <c:minorTickMark val="none"/>
        <c:tickLblPos val="nextTo"/>
        <c:crossAx val="180228096"/>
        <c:crosses val="autoZero"/>
        <c:crossBetween val="midCat"/>
      </c:valAx>
      <c:valAx>
        <c:axId val="180228096"/>
        <c:scaling>
          <c:orientation val="minMax"/>
          <c:max val="1440"/>
          <c:min val="0"/>
        </c:scaling>
        <c:delete val="0"/>
        <c:axPos val="l"/>
        <c:majorGridlines/>
        <c:title>
          <c:tx>
            <c:rich>
              <a:bodyPr rot="-5400000" vert="horz"/>
              <a:lstStyle/>
              <a:p>
                <a:pPr>
                  <a:defRPr/>
                </a:pPr>
                <a:r>
                  <a:rPr lang="en-US"/>
                  <a:t>Time to meet needs (min/d/ca)</a:t>
                </a:r>
              </a:p>
            </c:rich>
          </c:tx>
          <c:layout/>
          <c:overlay val="0"/>
        </c:title>
        <c:numFmt formatCode="0" sourceLinked="0"/>
        <c:majorTickMark val="out"/>
        <c:minorTickMark val="none"/>
        <c:tickLblPos val="nextTo"/>
        <c:crossAx val="180209536"/>
        <c:crosses val="autoZero"/>
        <c:crossBetween val="midCat"/>
        <c:majorUnit val="180"/>
      </c:valAx>
      <c:valAx>
        <c:axId val="180230016"/>
        <c:scaling>
          <c:orientation val="minMax"/>
          <c:max val="1"/>
          <c:min val="0"/>
        </c:scaling>
        <c:delete val="0"/>
        <c:axPos val="r"/>
        <c:title>
          <c:tx>
            <c:rich>
              <a:bodyPr rot="-5400000" vert="horz"/>
              <a:lstStyle/>
              <a:p>
                <a:pPr>
                  <a:defRPr/>
                </a:pPr>
                <a:r>
                  <a:rPr lang="fr-CA"/>
                  <a:t>Effectiveness</a:t>
                </a:r>
              </a:p>
            </c:rich>
          </c:tx>
          <c:layout/>
          <c:overlay val="0"/>
        </c:title>
        <c:numFmt formatCode="0%" sourceLinked="0"/>
        <c:majorTickMark val="out"/>
        <c:minorTickMark val="none"/>
        <c:tickLblPos val="nextTo"/>
        <c:crossAx val="180236288"/>
        <c:crosses val="max"/>
        <c:crossBetween val="midCat"/>
      </c:valAx>
      <c:valAx>
        <c:axId val="180236288"/>
        <c:scaling>
          <c:orientation val="minMax"/>
        </c:scaling>
        <c:delete val="1"/>
        <c:axPos val="b"/>
        <c:numFmt formatCode="General" sourceLinked="1"/>
        <c:majorTickMark val="out"/>
        <c:minorTickMark val="none"/>
        <c:tickLblPos val="nextTo"/>
        <c:crossAx val="180230016"/>
        <c:crosses val="autoZero"/>
        <c:crossBetween val="midCat"/>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5A2A2B-0744-48B9-A9F5-5FF8872AC2D6}" type="datetimeFigureOut">
              <a:rPr lang="fr-CA" smtClean="0"/>
              <a:t>2019-10-01</a:t>
            </a:fld>
            <a:endParaRPr lang="fr-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F5374-5276-4AB7-8977-D051DD67A381}" type="slidenum">
              <a:rPr lang="fr-CA" smtClean="0"/>
              <a:t>‹#›</a:t>
            </a:fld>
            <a:endParaRPr lang="fr-CA"/>
          </a:p>
        </p:txBody>
      </p:sp>
    </p:spTree>
    <p:extLst>
      <p:ext uri="{BB962C8B-B14F-4D97-AF65-F5344CB8AC3E}">
        <p14:creationId xmlns:p14="http://schemas.microsoft.com/office/powerpoint/2010/main" val="40773325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King Willem-Alexander of Holland is concerned.  He wants the community to be sustainable, but no one can tell him how to do that – it is a “Wicked Problem”, which escapes definition.</a:t>
            </a:r>
          </a:p>
        </p:txBody>
      </p:sp>
      <p:sp>
        <p:nvSpPr>
          <p:cNvPr id="4" name="Slide Number Placeholder 3"/>
          <p:cNvSpPr>
            <a:spLocks noGrp="1"/>
          </p:cNvSpPr>
          <p:nvPr>
            <p:ph type="sldNum" sz="quarter" idx="10"/>
          </p:nvPr>
        </p:nvSpPr>
        <p:spPr/>
        <p:txBody>
          <a:bodyPr/>
          <a:lstStyle/>
          <a:p>
            <a:fld id="{835F5374-5276-4AB7-8977-D051DD67A381}" type="slidenum">
              <a:rPr lang="fr-CA" smtClean="0"/>
              <a:t>1</a:t>
            </a:fld>
            <a:endParaRPr lang="fr-CA"/>
          </a:p>
        </p:txBody>
      </p:sp>
    </p:spTree>
    <p:extLst>
      <p:ext uri="{BB962C8B-B14F-4D97-AF65-F5344CB8AC3E}">
        <p14:creationId xmlns:p14="http://schemas.microsoft.com/office/powerpoint/2010/main" val="2887978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that’s the key.  By answering the question King Willem started with, namely </a:t>
            </a:r>
          </a:p>
          <a:p>
            <a:endParaRPr lang="en-US" dirty="0"/>
          </a:p>
          <a:p>
            <a:r>
              <a:rPr lang="en-US" dirty="0" smtClean="0"/>
              <a:t>“What would it take so that all of the people will be able to meet all of their needs using only the resources and ecological services of the land, water, and air that we are stewards of, and the skills of our population, in perpetuity?”</a:t>
            </a:r>
          </a:p>
          <a:p>
            <a:endParaRPr lang="en-US" dirty="0"/>
          </a:p>
          <a:p>
            <a:r>
              <a:rPr lang="en-US" dirty="0" smtClean="0"/>
              <a:t>We can Tame the Wicked Problem, and find </a:t>
            </a:r>
            <a:r>
              <a:rPr lang="en-US" smtClean="0"/>
              <a:t>Sustainable solutions.</a:t>
            </a:r>
            <a:endParaRPr lang="fr-CA" dirty="0"/>
          </a:p>
        </p:txBody>
      </p:sp>
      <p:sp>
        <p:nvSpPr>
          <p:cNvPr id="4" name="Slide Number Placeholder 3"/>
          <p:cNvSpPr>
            <a:spLocks noGrp="1"/>
          </p:cNvSpPr>
          <p:nvPr>
            <p:ph type="sldNum" sz="quarter" idx="10"/>
          </p:nvPr>
        </p:nvSpPr>
        <p:spPr/>
        <p:txBody>
          <a:bodyPr/>
          <a:lstStyle/>
          <a:p>
            <a:fld id="{835F5374-5276-4AB7-8977-D051DD67A381}" type="slidenum">
              <a:rPr lang="fr-CA" smtClean="0"/>
              <a:t>10</a:t>
            </a:fld>
            <a:endParaRPr lang="fr-CA"/>
          </a:p>
        </p:txBody>
      </p:sp>
    </p:spTree>
    <p:extLst>
      <p:ext uri="{BB962C8B-B14F-4D97-AF65-F5344CB8AC3E}">
        <p14:creationId xmlns:p14="http://schemas.microsoft.com/office/powerpoint/2010/main" val="37862327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he asks his Prime Minister to answer a very specific question.</a:t>
            </a:r>
          </a:p>
          <a:p>
            <a:r>
              <a:rPr lang="en-US" dirty="0" smtClean="0"/>
              <a:t>‘</a:t>
            </a:r>
          </a:p>
          <a:p>
            <a:r>
              <a:rPr lang="en-US" dirty="0" smtClean="0"/>
              <a:t>What would it take so that all of the people will be able to meet all of their needs using only the resources and ecological services of the land, water, and air that we are stewards of, and the skills of our population, in perpetuity?</a:t>
            </a:r>
          </a:p>
          <a:p>
            <a:endParaRPr lang="en-US" dirty="0"/>
          </a:p>
          <a:p>
            <a:r>
              <a:rPr lang="en-US" dirty="0" smtClean="0"/>
              <a:t>It’s not that all the people must be meeting their needs at all times, but rather than they must not have obstructions in the self, family, or community that prevent their needs from being met.</a:t>
            </a:r>
          </a:p>
          <a:p>
            <a:endParaRPr lang="en-US" dirty="0"/>
          </a:p>
          <a:p>
            <a:r>
              <a:rPr lang="en-US" dirty="0" smtClean="0"/>
              <a:t>Most people experience some obstructions – and some have structural work-arounds, like para-ramps and braille,  while others are more social, like anti-bullying campaigns.</a:t>
            </a:r>
            <a:endParaRPr lang="en-US" dirty="0"/>
          </a:p>
          <a:p>
            <a:endParaRPr lang="en-US" dirty="0" smtClean="0"/>
          </a:p>
        </p:txBody>
      </p:sp>
      <p:sp>
        <p:nvSpPr>
          <p:cNvPr id="4" name="Slide Number Placeholder 3"/>
          <p:cNvSpPr>
            <a:spLocks noGrp="1"/>
          </p:cNvSpPr>
          <p:nvPr>
            <p:ph type="sldNum" sz="quarter" idx="10"/>
          </p:nvPr>
        </p:nvSpPr>
        <p:spPr/>
        <p:txBody>
          <a:bodyPr/>
          <a:lstStyle/>
          <a:p>
            <a:fld id="{835F5374-5276-4AB7-8977-D051DD67A381}" type="slidenum">
              <a:rPr lang="fr-CA" smtClean="0"/>
              <a:t>2</a:t>
            </a:fld>
            <a:endParaRPr lang="fr-CA"/>
          </a:p>
        </p:txBody>
      </p:sp>
    </p:spTree>
    <p:extLst>
      <p:ext uri="{BB962C8B-B14F-4D97-AF65-F5344CB8AC3E}">
        <p14:creationId xmlns:p14="http://schemas.microsoft.com/office/powerpoint/2010/main" val="4105550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Effectiveness is the ratio between the outcome and the expectation.</a:t>
            </a:r>
          </a:p>
          <a:p>
            <a:endParaRPr lang="en-US" dirty="0"/>
          </a:p>
          <a:p>
            <a:r>
              <a:rPr lang="en-US" dirty="0" smtClean="0"/>
              <a:t>In this case, it is a fraction of the time used in activities expected to meet needs that actually does cause needs to be met, divided by the time used in all activities.</a:t>
            </a:r>
          </a:p>
          <a:p>
            <a:endParaRPr lang="en-US" dirty="0"/>
          </a:p>
          <a:p>
            <a:r>
              <a:rPr lang="en-US" dirty="0" smtClean="0"/>
              <a:t>The time used to meet needs, divided by Effectiveness, produce the amount of time that would be used at activities expected to meet all needs, as if all needs were being met.</a:t>
            </a:r>
            <a:r>
              <a:rPr lang="fr-CA" dirty="0" smtClean="0"/>
              <a:t>  If </a:t>
            </a:r>
            <a:r>
              <a:rPr lang="fr-CA" dirty="0" err="1" smtClean="0"/>
              <a:t>this</a:t>
            </a:r>
            <a:r>
              <a:rPr lang="fr-CA" dirty="0" smtClean="0"/>
              <a:t> </a:t>
            </a:r>
            <a:r>
              <a:rPr lang="fr-CA" dirty="0" err="1" smtClean="0"/>
              <a:t>is</a:t>
            </a:r>
            <a:r>
              <a:rPr lang="fr-CA" dirty="0" smtClean="0"/>
              <a:t> more </a:t>
            </a:r>
            <a:r>
              <a:rPr lang="fr-CA" dirty="0" err="1" smtClean="0"/>
              <a:t>than</a:t>
            </a:r>
            <a:r>
              <a:rPr lang="fr-CA" dirty="0" smtClean="0"/>
              <a:t> 24h/d, the </a:t>
            </a:r>
            <a:r>
              <a:rPr lang="fr-CA" dirty="0" err="1" smtClean="0"/>
              <a:t>community</a:t>
            </a:r>
            <a:r>
              <a:rPr lang="fr-CA" dirty="0" smtClean="0"/>
              <a:t> </a:t>
            </a:r>
            <a:r>
              <a:rPr lang="fr-CA" dirty="0" err="1" smtClean="0"/>
              <a:t>can</a:t>
            </a:r>
            <a:r>
              <a:rPr lang="fr-CA" dirty="0" smtClean="0"/>
              <a:t> not </a:t>
            </a:r>
            <a:r>
              <a:rPr lang="fr-CA" dirty="0" err="1" smtClean="0"/>
              <a:t>be</a:t>
            </a:r>
            <a:r>
              <a:rPr lang="fr-CA" dirty="0" smtClean="0"/>
              <a:t> </a:t>
            </a:r>
            <a:r>
              <a:rPr lang="fr-CA" dirty="0" err="1" smtClean="0"/>
              <a:t>Sustainable</a:t>
            </a:r>
            <a:r>
              <a:rPr lang="fr-CA" dirty="0" smtClean="0"/>
              <a:t>.</a:t>
            </a:r>
            <a:endParaRPr lang="en-US" dirty="0" smtClean="0"/>
          </a:p>
        </p:txBody>
      </p:sp>
      <p:sp>
        <p:nvSpPr>
          <p:cNvPr id="4" name="Slide Number Placeholder 3"/>
          <p:cNvSpPr>
            <a:spLocks noGrp="1"/>
          </p:cNvSpPr>
          <p:nvPr>
            <p:ph type="sldNum" sz="quarter" idx="10"/>
          </p:nvPr>
        </p:nvSpPr>
        <p:spPr/>
        <p:txBody>
          <a:bodyPr/>
          <a:lstStyle/>
          <a:p>
            <a:fld id="{835F5374-5276-4AB7-8977-D051DD67A381}" type="slidenum">
              <a:rPr lang="fr-CA" smtClean="0"/>
              <a:t>3</a:t>
            </a:fld>
            <a:endParaRPr lang="fr-CA"/>
          </a:p>
        </p:txBody>
      </p:sp>
    </p:spTree>
    <p:extLst>
      <p:ext uri="{BB962C8B-B14F-4D97-AF65-F5344CB8AC3E}">
        <p14:creationId xmlns:p14="http://schemas.microsoft.com/office/powerpoint/2010/main" val="1319262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worth noting the difference between the per capita ecological footprint and the community-managed </a:t>
            </a:r>
            <a:r>
              <a:rPr lang="en-US" dirty="0" err="1" smtClean="0"/>
              <a:t>biocapacity</a:t>
            </a:r>
            <a:r>
              <a:rPr lang="en-US" dirty="0" smtClean="0"/>
              <a:t>.</a:t>
            </a:r>
            <a:endParaRPr lang="fr-CA" dirty="0"/>
          </a:p>
        </p:txBody>
      </p:sp>
      <p:sp>
        <p:nvSpPr>
          <p:cNvPr id="4" name="Slide Number Placeholder 3"/>
          <p:cNvSpPr>
            <a:spLocks noGrp="1"/>
          </p:cNvSpPr>
          <p:nvPr>
            <p:ph type="sldNum" sz="quarter" idx="10"/>
          </p:nvPr>
        </p:nvSpPr>
        <p:spPr/>
        <p:txBody>
          <a:bodyPr/>
          <a:lstStyle/>
          <a:p>
            <a:fld id="{835F5374-5276-4AB7-8977-D051DD67A381}" type="slidenum">
              <a:rPr lang="fr-CA" smtClean="0"/>
              <a:t>4</a:t>
            </a:fld>
            <a:endParaRPr lang="fr-CA"/>
          </a:p>
        </p:txBody>
      </p:sp>
    </p:spTree>
    <p:extLst>
      <p:ext uri="{BB962C8B-B14F-4D97-AF65-F5344CB8AC3E}">
        <p14:creationId xmlns:p14="http://schemas.microsoft.com/office/powerpoint/2010/main" val="4270054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turns out that difference is insurmountable.  </a:t>
            </a:r>
          </a:p>
          <a:p>
            <a:endParaRPr lang="en-US" dirty="0"/>
          </a:p>
          <a:p>
            <a:endParaRPr lang="en-US" dirty="0" smtClean="0"/>
          </a:p>
          <a:p>
            <a:r>
              <a:rPr lang="en-US" dirty="0" smtClean="0"/>
              <a:t>The vertical green line is the community managed </a:t>
            </a:r>
            <a:r>
              <a:rPr lang="en-US" dirty="0" err="1" smtClean="0"/>
              <a:t>biocapacity</a:t>
            </a:r>
            <a:r>
              <a:rPr lang="en-US" dirty="0" smtClean="0"/>
              <a:t>, and the vertical red line is subsistence.  At about 2.05 </a:t>
            </a:r>
            <a:r>
              <a:rPr lang="en-US" dirty="0" err="1" smtClean="0"/>
              <a:t>Gha</a:t>
            </a:r>
            <a:r>
              <a:rPr lang="en-US" dirty="0" smtClean="0"/>
              <a:t>/ca or less, people in Holland would use more than all of their time at activities to meet needs.</a:t>
            </a:r>
          </a:p>
          <a:p>
            <a:endParaRPr lang="en-US" dirty="0"/>
          </a:p>
          <a:p>
            <a:r>
              <a:rPr lang="en-US" dirty="0" smtClean="0"/>
              <a:t>The solid curves represent the data in the table, and the dashed portion reflect an extension down to subsistence.</a:t>
            </a:r>
          </a:p>
          <a:p>
            <a:endParaRPr lang="en-US" dirty="0"/>
          </a:p>
          <a:p>
            <a:r>
              <a:rPr lang="en-US" dirty="0" smtClean="0"/>
              <a:t>The per-capita </a:t>
            </a:r>
            <a:r>
              <a:rPr lang="en-US" dirty="0" err="1" smtClean="0"/>
              <a:t>biocapacity</a:t>
            </a:r>
            <a:r>
              <a:rPr lang="en-US" dirty="0" smtClean="0"/>
              <a:t> of 0.87 </a:t>
            </a:r>
            <a:r>
              <a:rPr lang="en-US" dirty="0" err="1" smtClean="0"/>
              <a:t>Gha</a:t>
            </a:r>
            <a:r>
              <a:rPr lang="en-US" dirty="0" smtClean="0"/>
              <a:t>/ca is far less than subsistence.  They need more land.</a:t>
            </a:r>
            <a:endParaRPr lang="fr-CA" dirty="0"/>
          </a:p>
        </p:txBody>
      </p:sp>
      <p:sp>
        <p:nvSpPr>
          <p:cNvPr id="4" name="Slide Number Placeholder 3"/>
          <p:cNvSpPr>
            <a:spLocks noGrp="1"/>
          </p:cNvSpPr>
          <p:nvPr>
            <p:ph type="sldNum" sz="quarter" idx="10"/>
          </p:nvPr>
        </p:nvSpPr>
        <p:spPr/>
        <p:txBody>
          <a:bodyPr/>
          <a:lstStyle/>
          <a:p>
            <a:fld id="{835F5374-5276-4AB7-8977-D051DD67A381}" type="slidenum">
              <a:rPr lang="fr-CA" smtClean="0"/>
              <a:t>5</a:t>
            </a:fld>
            <a:endParaRPr lang="fr-CA"/>
          </a:p>
        </p:txBody>
      </p:sp>
    </p:spTree>
    <p:extLst>
      <p:ext uri="{BB962C8B-B14F-4D97-AF65-F5344CB8AC3E}">
        <p14:creationId xmlns:p14="http://schemas.microsoft.com/office/powerpoint/2010/main" val="24025886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manage, through some kind of wheeling and dealing, to get the Cree in Quebec to manage the forests so that they accumulate carbon, in exchange for sending over English and French speaking trainers and setting up schools to teach the youth how to do the field work required to do the monitoring.  The Co-management agreement ensures that Holland has access to a specific amount of the ecological service being provided, but does not preclude either partner from making arrangements with other communities. </a:t>
            </a:r>
          </a:p>
          <a:p>
            <a:r>
              <a:rPr lang="en-US" dirty="0" smtClean="0"/>
              <a:t>Likewise, an arrangement with Australia allows Dutch policy makers to have some control over the cattle and sheep industry, while Australia gains some control over the fishing industry in Holland.  The arrangement ensures that the portion of the resource used by the other country will be able to be produced in perpetuity – something that a simple purchase and sale arrangement can not do.</a:t>
            </a:r>
          </a:p>
        </p:txBody>
      </p:sp>
      <p:sp>
        <p:nvSpPr>
          <p:cNvPr id="4" name="Slide Number Placeholder 3"/>
          <p:cNvSpPr>
            <a:spLocks noGrp="1"/>
          </p:cNvSpPr>
          <p:nvPr>
            <p:ph type="sldNum" sz="quarter" idx="10"/>
          </p:nvPr>
        </p:nvSpPr>
        <p:spPr/>
        <p:txBody>
          <a:bodyPr/>
          <a:lstStyle/>
          <a:p>
            <a:fld id="{835F5374-5276-4AB7-8977-D051DD67A381}" type="slidenum">
              <a:rPr lang="fr-CA" smtClean="0"/>
              <a:t>6</a:t>
            </a:fld>
            <a:endParaRPr lang="fr-CA"/>
          </a:p>
        </p:txBody>
      </p:sp>
    </p:spTree>
    <p:extLst>
      <p:ext uri="{BB962C8B-B14F-4D97-AF65-F5344CB8AC3E}">
        <p14:creationId xmlns:p14="http://schemas.microsoft.com/office/powerpoint/2010/main" val="3011874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red and green vertical lines are still Subsistence and CMBC.</a:t>
            </a:r>
          </a:p>
          <a:p>
            <a:endParaRPr lang="en-US" dirty="0"/>
          </a:p>
          <a:p>
            <a:r>
              <a:rPr lang="en-US" dirty="0" smtClean="0"/>
              <a:t>The black vertical line is upper limit of poverty.  At levels of consumption below this, people in Holland can be expected to use less than 24h/d/ca to meet their needs, but due to obstructions within the self, family, or community (reflected in the Effectiveness curve), it would be impossible for that person to be able to meet all of their needs.</a:t>
            </a:r>
          </a:p>
          <a:p>
            <a:r>
              <a:rPr lang="en-US" dirty="0" smtClean="0"/>
              <a:t>The orange curve is the Potential Quality of Life – the time people would have available for activities other than those used to meet needs, considering the loss of over-consumed resources in the future.</a:t>
            </a:r>
          </a:p>
          <a:p>
            <a:r>
              <a:rPr lang="en-US" dirty="0" smtClean="0"/>
              <a:t>The light brown curve is the Actualized Quality of Life – the time people would have available for activities other than those used to meet needs, considering the loss of over-consumed resources in the future, and as if all needs were being met.</a:t>
            </a:r>
          </a:p>
          <a:p>
            <a:r>
              <a:rPr lang="en-US" dirty="0" smtClean="0"/>
              <a:t>People consuming above poverty (about 3.5 </a:t>
            </a:r>
            <a:r>
              <a:rPr lang="en-US" dirty="0" err="1" smtClean="0"/>
              <a:t>Gha</a:t>
            </a:r>
            <a:r>
              <a:rPr lang="en-US" dirty="0" smtClean="0"/>
              <a:t>/ca) and less than about 9 </a:t>
            </a:r>
            <a:r>
              <a:rPr lang="en-US" dirty="0" err="1" smtClean="0"/>
              <a:t>Gha</a:t>
            </a:r>
            <a:r>
              <a:rPr lang="en-US" dirty="0" smtClean="0"/>
              <a:t>/ca would still be expected to be able to meet all of their needs in less than 24h/d/ca once all over consumed resources  ceased to be available in the future.</a:t>
            </a:r>
          </a:p>
          <a:p>
            <a:endParaRPr lang="fr-CA" dirty="0"/>
          </a:p>
        </p:txBody>
      </p:sp>
      <p:sp>
        <p:nvSpPr>
          <p:cNvPr id="4" name="Slide Number Placeholder 3"/>
          <p:cNvSpPr>
            <a:spLocks noGrp="1"/>
          </p:cNvSpPr>
          <p:nvPr>
            <p:ph type="sldNum" sz="quarter" idx="10"/>
          </p:nvPr>
        </p:nvSpPr>
        <p:spPr/>
        <p:txBody>
          <a:bodyPr/>
          <a:lstStyle/>
          <a:p>
            <a:fld id="{835F5374-5276-4AB7-8977-D051DD67A381}" type="slidenum">
              <a:rPr lang="fr-CA" smtClean="0"/>
              <a:t>7</a:t>
            </a:fld>
            <a:endParaRPr lang="fr-CA"/>
          </a:p>
        </p:txBody>
      </p:sp>
    </p:spTree>
    <p:extLst>
      <p:ext uri="{BB962C8B-B14F-4D97-AF65-F5344CB8AC3E}">
        <p14:creationId xmlns:p14="http://schemas.microsoft.com/office/powerpoint/2010/main" val="27654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Human development identifies and removes obstructions in the self, family, and community that prevent people from being able to meet their needs.  It has the effect of raising the Effectiveness curve without significantly affecting the Time Use curves.</a:t>
            </a:r>
          </a:p>
          <a:p>
            <a:r>
              <a:rPr lang="en-US" dirty="0" smtClean="0"/>
              <a:t>In this case, the fraction of time that is being used effectively has been increased to half-way to 100%.  It is assumed that some very clever teachers, sociologists, health care professionals, and the like have figured out how to do this.</a:t>
            </a:r>
          </a:p>
          <a:p>
            <a:r>
              <a:rPr lang="en-US" dirty="0" smtClean="0"/>
              <a:t>Time Use and Potential Quality of Life are unchanged.  Poverty is vastly reduced, and the Actualized Quality of Life is substantially increased. </a:t>
            </a:r>
            <a:endParaRPr lang="fr-CA" dirty="0"/>
          </a:p>
        </p:txBody>
      </p:sp>
      <p:sp>
        <p:nvSpPr>
          <p:cNvPr id="4" name="Slide Number Placeholder 3"/>
          <p:cNvSpPr>
            <a:spLocks noGrp="1"/>
          </p:cNvSpPr>
          <p:nvPr>
            <p:ph type="sldNum" sz="quarter" idx="10"/>
          </p:nvPr>
        </p:nvSpPr>
        <p:spPr/>
        <p:txBody>
          <a:bodyPr/>
          <a:lstStyle/>
          <a:p>
            <a:fld id="{835F5374-5276-4AB7-8977-D051DD67A381}" type="slidenum">
              <a:rPr lang="fr-CA" smtClean="0"/>
              <a:t>8</a:t>
            </a:fld>
            <a:endParaRPr lang="fr-CA"/>
          </a:p>
        </p:txBody>
      </p:sp>
    </p:spTree>
    <p:extLst>
      <p:ext uri="{BB962C8B-B14F-4D97-AF65-F5344CB8AC3E}">
        <p14:creationId xmlns:p14="http://schemas.microsoft.com/office/powerpoint/2010/main" val="4122784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Technological Development is an investment of time and resources into systems of infrastructure with an expectation of a return of time and/or resources into the future that improves quality of life within the community.</a:t>
            </a:r>
          </a:p>
          <a:p>
            <a:r>
              <a:rPr lang="en-US" dirty="0" smtClean="0"/>
              <a:t>In this case, time use and resource used both drop 5%.  This lowers subsistence and poverty, does not change  Community Managed </a:t>
            </a:r>
            <a:r>
              <a:rPr lang="en-US" dirty="0" err="1" smtClean="0"/>
              <a:t>Biocapacity</a:t>
            </a:r>
            <a:r>
              <a:rPr lang="en-US" dirty="0" smtClean="0"/>
              <a:t> or Effectiveness, and makes a modest change to  both Potential and Actualized Quality of Life.</a:t>
            </a:r>
          </a:p>
          <a:p>
            <a:r>
              <a:rPr lang="en-US" dirty="0" smtClean="0"/>
              <a:t>Engineers do infrastructure of all kinds – to make sure we are doing technological development, we need to ensure that we are improving quality of life in the community.  This is hard, when in most cases the tasks we undertake provide incremental improvements for a few people within the community, that we generally don’t have any contact with, since the client is not typically the end user.</a:t>
            </a:r>
            <a:endParaRPr lang="fr-CA" dirty="0"/>
          </a:p>
        </p:txBody>
      </p:sp>
      <p:sp>
        <p:nvSpPr>
          <p:cNvPr id="4" name="Slide Number Placeholder 3"/>
          <p:cNvSpPr>
            <a:spLocks noGrp="1"/>
          </p:cNvSpPr>
          <p:nvPr>
            <p:ph type="sldNum" sz="quarter" idx="10"/>
          </p:nvPr>
        </p:nvSpPr>
        <p:spPr/>
        <p:txBody>
          <a:bodyPr/>
          <a:lstStyle/>
          <a:p>
            <a:fld id="{835F5374-5276-4AB7-8977-D051DD67A381}" type="slidenum">
              <a:rPr lang="fr-CA" smtClean="0"/>
              <a:t>9</a:t>
            </a:fld>
            <a:endParaRPr lang="fr-CA"/>
          </a:p>
        </p:txBody>
      </p:sp>
    </p:spTree>
    <p:extLst>
      <p:ext uri="{BB962C8B-B14F-4D97-AF65-F5344CB8AC3E}">
        <p14:creationId xmlns:p14="http://schemas.microsoft.com/office/powerpoint/2010/main" val="112284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5E3C1BD-6355-4CF4-A078-EFCBA423C2D4}" type="datetimeFigureOut">
              <a:rPr lang="fr-CA" smtClean="0"/>
              <a:t>2019-10-01</a:t>
            </a:fld>
            <a:endParaRPr lang="fr-C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C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3B418AE-477D-4A44-948E-59F4B6AF3C3F}" type="slidenum">
              <a:rPr lang="fr-CA" smtClean="0"/>
              <a:t>‹#›</a:t>
            </a:fld>
            <a:endParaRPr lang="fr-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5E3C1BD-6355-4CF4-A078-EFCBA423C2D4}" type="datetimeFigureOut">
              <a:rPr lang="fr-CA" smtClean="0"/>
              <a:t>2019-10-01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3B418AE-477D-4A44-948E-59F4B6AF3C3F}" type="slidenum">
              <a:rPr lang="fr-CA" smtClean="0"/>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5E3C1BD-6355-4CF4-A078-EFCBA423C2D4}" type="datetimeFigureOut">
              <a:rPr lang="fr-CA" smtClean="0"/>
              <a:t>2019-10-01</a:t>
            </a:fld>
            <a:endParaRPr lang="fr-CA"/>
          </a:p>
        </p:txBody>
      </p:sp>
      <p:sp>
        <p:nvSpPr>
          <p:cNvPr id="5" name="Footer Placeholder 4"/>
          <p:cNvSpPr>
            <a:spLocks noGrp="1"/>
          </p:cNvSpPr>
          <p:nvPr>
            <p:ph type="ftr" sz="quarter" idx="11"/>
          </p:nvPr>
        </p:nvSpPr>
        <p:spPr>
          <a:xfrm>
            <a:off x="457201" y="6248207"/>
            <a:ext cx="5573483" cy="365125"/>
          </a:xfrm>
        </p:spPr>
        <p:txBody>
          <a:bodyPr/>
          <a:lstStyle/>
          <a:p>
            <a:endParaRPr lang="fr-C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3B418AE-477D-4A44-948E-59F4B6AF3C3F}" type="slidenum">
              <a:rPr lang="fr-CA" smtClean="0"/>
              <a:t>‹#›</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5E3C1BD-6355-4CF4-A078-EFCBA423C2D4}" type="datetimeFigureOut">
              <a:rPr lang="fr-CA" smtClean="0"/>
              <a:t>2019-10-01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3B418AE-477D-4A44-948E-59F4B6AF3C3F}" type="slidenum">
              <a:rPr lang="fr-CA" smtClean="0"/>
              <a:t>‹#›</a:t>
            </a:fld>
            <a:endParaRPr lang="fr-C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5E3C1BD-6355-4CF4-A078-EFCBA423C2D4}" type="datetimeFigureOut">
              <a:rPr lang="fr-CA" smtClean="0"/>
              <a:t>2019-10-01</a:t>
            </a:fld>
            <a:endParaRPr lang="fr-C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3B418AE-477D-4A44-948E-59F4B6AF3C3F}" type="slidenum">
              <a:rPr lang="fr-CA" smtClean="0"/>
              <a:t>‹#›</a:t>
            </a:fld>
            <a:endParaRPr lang="fr-CA"/>
          </a:p>
        </p:txBody>
      </p:sp>
      <p:sp>
        <p:nvSpPr>
          <p:cNvPr id="14" name="Footer Placeholder 13"/>
          <p:cNvSpPr>
            <a:spLocks noGrp="1"/>
          </p:cNvSpPr>
          <p:nvPr>
            <p:ph type="ftr" sz="quarter" idx="12"/>
          </p:nvPr>
        </p:nvSpPr>
        <p:spPr/>
        <p:txBody>
          <a:bodyPr/>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5E3C1BD-6355-4CF4-A078-EFCBA423C2D4}" type="datetimeFigureOut">
              <a:rPr lang="fr-CA" smtClean="0"/>
              <a:t>2019-10-01</a:t>
            </a:fld>
            <a:endParaRPr lang="fr-CA"/>
          </a:p>
        </p:txBody>
      </p:sp>
      <p:sp>
        <p:nvSpPr>
          <p:cNvPr id="10" name="Slide Number Placeholder 9"/>
          <p:cNvSpPr>
            <a:spLocks noGrp="1"/>
          </p:cNvSpPr>
          <p:nvPr>
            <p:ph type="sldNum" sz="quarter" idx="16"/>
          </p:nvPr>
        </p:nvSpPr>
        <p:spPr/>
        <p:txBody>
          <a:bodyPr rtlCol="0"/>
          <a:lstStyle/>
          <a:p>
            <a:fld id="{83B418AE-477D-4A44-948E-59F4B6AF3C3F}" type="slidenum">
              <a:rPr lang="fr-CA" smtClean="0"/>
              <a:t>‹#›</a:t>
            </a:fld>
            <a:endParaRPr lang="fr-CA"/>
          </a:p>
        </p:txBody>
      </p:sp>
      <p:sp>
        <p:nvSpPr>
          <p:cNvPr id="12" name="Footer Placeholder 11"/>
          <p:cNvSpPr>
            <a:spLocks noGrp="1"/>
          </p:cNvSpPr>
          <p:nvPr>
            <p:ph type="ftr" sz="quarter" idx="17"/>
          </p:nvPr>
        </p:nvSpPr>
        <p:spPr/>
        <p:txBody>
          <a:bodyPr rtlCol="0"/>
          <a:lstStyle/>
          <a:p>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5E3C1BD-6355-4CF4-A078-EFCBA423C2D4}" type="datetimeFigureOut">
              <a:rPr lang="fr-CA" smtClean="0"/>
              <a:t>2019-10-01</a:t>
            </a:fld>
            <a:endParaRPr lang="fr-CA"/>
          </a:p>
        </p:txBody>
      </p:sp>
      <p:sp>
        <p:nvSpPr>
          <p:cNvPr id="12" name="Slide Number Placeholder 11"/>
          <p:cNvSpPr>
            <a:spLocks noGrp="1"/>
          </p:cNvSpPr>
          <p:nvPr>
            <p:ph type="sldNum" sz="quarter" idx="16"/>
          </p:nvPr>
        </p:nvSpPr>
        <p:spPr/>
        <p:txBody>
          <a:bodyPr rtlCol="0"/>
          <a:lstStyle/>
          <a:p>
            <a:fld id="{83B418AE-477D-4A44-948E-59F4B6AF3C3F}" type="slidenum">
              <a:rPr lang="fr-CA" smtClean="0"/>
              <a:t>‹#›</a:t>
            </a:fld>
            <a:endParaRPr lang="fr-CA"/>
          </a:p>
        </p:txBody>
      </p:sp>
      <p:sp>
        <p:nvSpPr>
          <p:cNvPr id="14" name="Footer Placeholder 13"/>
          <p:cNvSpPr>
            <a:spLocks noGrp="1"/>
          </p:cNvSpPr>
          <p:nvPr>
            <p:ph type="ftr" sz="quarter" idx="17"/>
          </p:nvPr>
        </p:nvSpPr>
        <p:spPr/>
        <p:txBody>
          <a:bodyPr rtlCol="0"/>
          <a:lstStyle/>
          <a:p>
            <a:endParaRPr lang="fr-C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5E3C1BD-6355-4CF4-A078-EFCBA423C2D4}" type="datetimeFigureOut">
              <a:rPr lang="fr-CA" smtClean="0"/>
              <a:t>2019-10-01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3B418AE-477D-4A44-948E-59F4B6AF3C3F}" type="slidenum">
              <a:rPr lang="fr-CA" smtClean="0"/>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3C1BD-6355-4CF4-A078-EFCBA423C2D4}" type="datetimeFigureOut">
              <a:rPr lang="fr-CA" smtClean="0"/>
              <a:t>2019-10-01</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3B418AE-477D-4A44-948E-59F4B6AF3C3F}" type="slidenum">
              <a:rPr lang="fr-CA" smtClean="0"/>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5E3C1BD-6355-4CF4-A078-EFCBA423C2D4}" type="datetimeFigureOut">
              <a:rPr lang="fr-CA" smtClean="0"/>
              <a:t>2019-10-01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3B418AE-477D-4A44-948E-59F4B6AF3C3F}" type="slidenum">
              <a:rPr lang="fr-CA" smtClean="0"/>
              <a:t>‹#›</a:t>
            </a:fld>
            <a:endParaRPr lang="fr-C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5E3C1BD-6355-4CF4-A078-EFCBA423C2D4}" type="datetimeFigureOut">
              <a:rPr lang="fr-CA" smtClean="0"/>
              <a:t>2019-10-01</a:t>
            </a:fld>
            <a:endParaRPr lang="fr-C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3B418AE-477D-4A44-948E-59F4B6AF3C3F}" type="slidenum">
              <a:rPr lang="fr-CA" smtClean="0"/>
              <a:t>‹#›</a:t>
            </a:fld>
            <a:endParaRPr lang="fr-CA"/>
          </a:p>
        </p:txBody>
      </p:sp>
      <p:sp>
        <p:nvSpPr>
          <p:cNvPr id="14" name="Footer Placeholder 13"/>
          <p:cNvSpPr>
            <a:spLocks noGrp="1"/>
          </p:cNvSpPr>
          <p:nvPr>
            <p:ph type="ftr" sz="quarter" idx="12"/>
          </p:nvPr>
        </p:nvSpPr>
        <p:spPr>
          <a:xfrm>
            <a:off x="1600200" y="6248206"/>
            <a:ext cx="4572000" cy="365125"/>
          </a:xfrm>
        </p:spPr>
        <p:txBody>
          <a:bodyPr rtlCol="0"/>
          <a:lstStyle/>
          <a:p>
            <a:endParaRPr lang="fr-C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5E3C1BD-6355-4CF4-A078-EFCBA423C2D4}" type="datetimeFigureOut">
              <a:rPr lang="fr-CA" smtClean="0"/>
              <a:t>2019-10-01</a:t>
            </a:fld>
            <a:endParaRPr lang="fr-C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C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3B418AE-477D-4A44-948E-59F4B6AF3C3F}" type="slidenum">
              <a:rPr lang="fr-CA" smtClean="0"/>
              <a:t>‹#›</a:t>
            </a:fld>
            <a:endParaRPr lang="fr-CA"/>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King Willem’s Dilemma</a:t>
            </a:r>
            <a:endParaRPr lang="fr-CA" dirty="0"/>
          </a:p>
        </p:txBody>
      </p:sp>
      <p:sp>
        <p:nvSpPr>
          <p:cNvPr id="3" name="Subtitle 2"/>
          <p:cNvSpPr>
            <a:spLocks noGrp="1"/>
          </p:cNvSpPr>
          <p:nvPr>
            <p:ph type="subTitle" idx="1"/>
          </p:nvPr>
        </p:nvSpPr>
        <p:spPr/>
        <p:txBody>
          <a:bodyPr>
            <a:normAutofit fontScale="77500" lnSpcReduction="20000"/>
          </a:bodyPr>
          <a:lstStyle/>
          <a:p>
            <a:r>
              <a:rPr lang="en-US" dirty="0" smtClean="0"/>
              <a:t>Or, How to Make a Sustainable Community</a:t>
            </a:r>
          </a:p>
          <a:p>
            <a:r>
              <a:rPr lang="en-US" dirty="0" smtClean="0"/>
              <a:t>(a fictional story in 10 slides)</a:t>
            </a:r>
            <a:endParaRPr lang="fr-CA" dirty="0"/>
          </a:p>
        </p:txBody>
      </p:sp>
    </p:spTree>
    <p:extLst>
      <p:ext uri="{BB962C8B-B14F-4D97-AF65-F5344CB8AC3E}">
        <p14:creationId xmlns:p14="http://schemas.microsoft.com/office/powerpoint/2010/main" val="991636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end</a:t>
            </a:r>
            <a:endParaRPr lang="fr-CA" dirty="0"/>
          </a:p>
        </p:txBody>
      </p:sp>
      <p:sp>
        <p:nvSpPr>
          <p:cNvPr id="3" name="Content Placeholder 2"/>
          <p:cNvSpPr>
            <a:spLocks noGrp="1"/>
          </p:cNvSpPr>
          <p:nvPr>
            <p:ph sz="quarter" idx="1"/>
          </p:nvPr>
        </p:nvSpPr>
        <p:spPr/>
        <p:txBody>
          <a:bodyPr/>
          <a:lstStyle/>
          <a:p>
            <a:r>
              <a:rPr lang="en-US" dirty="0" smtClean="0"/>
              <a:t>King Willem-Alexander is satisfied.  With suitable co-management, human development, and technological development, The Netherlands can be a Sustainable Community with a high quality of life, minimal poverty, and be able to maintain that in perpetuity.</a:t>
            </a:r>
          </a:p>
        </p:txBody>
      </p:sp>
    </p:spTree>
    <p:extLst>
      <p:ext uri="{BB962C8B-B14F-4D97-AF65-F5344CB8AC3E}">
        <p14:creationId xmlns:p14="http://schemas.microsoft.com/office/powerpoint/2010/main" val="180896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Ask:</a:t>
            </a:r>
            <a:endParaRPr lang="fr-CA" dirty="0"/>
          </a:p>
        </p:txBody>
      </p:sp>
      <p:sp>
        <p:nvSpPr>
          <p:cNvPr id="3" name="Content Placeholder 2"/>
          <p:cNvSpPr>
            <a:spLocks noGrp="1"/>
          </p:cNvSpPr>
          <p:nvPr>
            <p:ph sz="quarter" idx="1"/>
          </p:nvPr>
        </p:nvSpPr>
        <p:spPr/>
        <p:txBody>
          <a:bodyPr>
            <a:normAutofit lnSpcReduction="10000"/>
          </a:bodyPr>
          <a:lstStyle/>
          <a:p>
            <a:r>
              <a:rPr lang="en-US" dirty="0" smtClean="0"/>
              <a:t>King Willem-Alexander of Holland asks his Prime Minister, Mark </a:t>
            </a:r>
            <a:r>
              <a:rPr lang="en-US" dirty="0" err="1" smtClean="0"/>
              <a:t>Rutte</a:t>
            </a:r>
            <a:r>
              <a:rPr lang="en-US" dirty="0" smtClean="0"/>
              <a:t>, “What it would take to make the Netherlands Sustainable?”</a:t>
            </a:r>
          </a:p>
          <a:p>
            <a:r>
              <a:rPr lang="en-US" dirty="0" smtClean="0"/>
              <a:t>Mr. </a:t>
            </a:r>
            <a:r>
              <a:rPr lang="en-US" dirty="0" err="1" smtClean="0"/>
              <a:t>Rutte</a:t>
            </a:r>
            <a:r>
              <a:rPr lang="en-US" dirty="0" smtClean="0"/>
              <a:t> wisely asked “What do you mean by that?”</a:t>
            </a:r>
            <a:endParaRPr lang="fr-CA" dirty="0" smtClean="0"/>
          </a:p>
          <a:p>
            <a:r>
              <a:rPr lang="en-US" dirty="0" smtClean="0"/>
              <a:t>His Majesty asks “What would it take so that all of the people will be able to meet all of their needs using only the resources and ecological services of the land, water, and air that we are stewards of, and the skills of our population, in perpetuity?”</a:t>
            </a:r>
          </a:p>
        </p:txBody>
      </p:sp>
    </p:spTree>
    <p:extLst>
      <p:ext uri="{BB962C8B-B14F-4D97-AF65-F5344CB8AC3E}">
        <p14:creationId xmlns:p14="http://schemas.microsoft.com/office/powerpoint/2010/main" val="3422057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Questions</a:t>
            </a:r>
            <a:endParaRPr lang="fr-CA" dirty="0"/>
          </a:p>
        </p:txBody>
      </p:sp>
      <p:sp>
        <p:nvSpPr>
          <p:cNvPr id="3" name="Content Placeholder 2"/>
          <p:cNvSpPr>
            <a:spLocks noGrp="1"/>
          </p:cNvSpPr>
          <p:nvPr>
            <p:ph sz="quarter" idx="1"/>
          </p:nvPr>
        </p:nvSpPr>
        <p:spPr/>
        <p:txBody>
          <a:bodyPr>
            <a:normAutofit fontScale="92500" lnSpcReduction="10000"/>
          </a:bodyPr>
          <a:lstStyle/>
          <a:p>
            <a:r>
              <a:rPr lang="en-US" dirty="0" smtClean="0"/>
              <a:t>What is the Community-Managed </a:t>
            </a:r>
            <a:r>
              <a:rPr lang="en-US" dirty="0" err="1" smtClean="0"/>
              <a:t>Biocapacity</a:t>
            </a:r>
            <a:r>
              <a:rPr lang="en-US" dirty="0" smtClean="0"/>
              <a:t> of the Netherlands?</a:t>
            </a:r>
          </a:p>
          <a:p>
            <a:r>
              <a:rPr lang="en-US" dirty="0" smtClean="0"/>
              <a:t>What is the distribution of per-capita Ecological Footprint within the community?</a:t>
            </a:r>
          </a:p>
          <a:p>
            <a:r>
              <a:rPr lang="en-US" dirty="0" smtClean="0"/>
              <a:t>What will be the boundary of needs?</a:t>
            </a:r>
          </a:p>
          <a:p>
            <a:r>
              <a:rPr lang="en-US" dirty="0" smtClean="0"/>
              <a:t>What activities do people use to meet their needs?</a:t>
            </a:r>
          </a:p>
          <a:p>
            <a:r>
              <a:rPr lang="en-US" dirty="0" smtClean="0"/>
              <a:t>How effectively do people use their time to meet their needs?</a:t>
            </a:r>
          </a:p>
          <a:p>
            <a:r>
              <a:rPr lang="en-US" dirty="0" smtClean="0"/>
              <a:t>What is the distribution of effectiveness within the community?</a:t>
            </a:r>
            <a:endParaRPr lang="fr-CA" dirty="0"/>
          </a:p>
        </p:txBody>
      </p:sp>
    </p:spTree>
    <p:extLst>
      <p:ext uri="{BB962C8B-B14F-4D97-AF65-F5344CB8AC3E}">
        <p14:creationId xmlns:p14="http://schemas.microsoft.com/office/powerpoint/2010/main" val="2582330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Results</a:t>
            </a:r>
            <a:endParaRPr lang="fr-CA" dirty="0"/>
          </a:p>
        </p:txBody>
      </p:sp>
      <p:graphicFrame>
        <p:nvGraphicFramePr>
          <p:cNvPr id="19" name="Table 18"/>
          <p:cNvGraphicFramePr>
            <a:graphicFrameLocks noGrp="1"/>
          </p:cNvGraphicFramePr>
          <p:nvPr>
            <p:extLst>
              <p:ext uri="{D42A27DB-BD31-4B8C-83A1-F6EECF244321}">
                <p14:modId xmlns:p14="http://schemas.microsoft.com/office/powerpoint/2010/main" val="3567076090"/>
              </p:ext>
            </p:extLst>
          </p:nvPr>
        </p:nvGraphicFramePr>
        <p:xfrm>
          <a:off x="1443434" y="1524000"/>
          <a:ext cx="6257131" cy="1329480"/>
        </p:xfrm>
        <a:graphic>
          <a:graphicData uri="http://schemas.openxmlformats.org/drawingml/2006/table">
            <a:tbl>
              <a:tblPr>
                <a:tableStyleId>{5C22544A-7EE6-4342-B048-85BDC9FD1C3A}</a:tableStyleId>
              </a:tblPr>
              <a:tblGrid>
                <a:gridCol w="1828800"/>
                <a:gridCol w="76200"/>
                <a:gridCol w="690166"/>
                <a:gridCol w="609600"/>
                <a:gridCol w="613965"/>
                <a:gridCol w="609600"/>
                <a:gridCol w="609600"/>
                <a:gridCol w="609600"/>
                <a:gridCol w="609600"/>
              </a:tblGrid>
              <a:tr h="443655">
                <a:tc>
                  <a:txBody>
                    <a:bodyPr/>
                    <a:lstStyle/>
                    <a:p>
                      <a:pPr algn="l" fontAlgn="b"/>
                      <a:r>
                        <a:rPr lang="fr-CA" sz="1100" u="none" strike="noStrike" dirty="0">
                          <a:effectLst/>
                        </a:rPr>
                        <a:t>2014 Data, in </a:t>
                      </a:r>
                      <a:r>
                        <a:rPr lang="fr-CA" sz="1100" u="none" strike="noStrike" dirty="0" err="1" smtClean="0">
                          <a:effectLst/>
                        </a:rPr>
                        <a:t>Gha</a:t>
                      </a:r>
                      <a:r>
                        <a:rPr lang="fr-CA" sz="1100" u="none" strike="noStrike" dirty="0" smtClean="0">
                          <a:effectLst/>
                        </a:rPr>
                        <a:t>/ca</a:t>
                      </a:r>
                      <a:endParaRPr lang="fr-CA" sz="1100" b="0" i="0" u="none" strike="noStrike" dirty="0">
                        <a:solidFill>
                          <a:srgbClr val="000000"/>
                        </a:solidFill>
                        <a:effectLst/>
                        <a:latin typeface="Calibri"/>
                      </a:endParaRPr>
                    </a:p>
                  </a:txBody>
                  <a:tcPr marL="9525" marR="9525" marT="9525" marB="0" anchor="b"/>
                </a:tc>
                <a:tc>
                  <a:txBody>
                    <a:bodyPr/>
                    <a:lstStyle/>
                    <a:p>
                      <a:pPr algn="l"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err="1">
                          <a:effectLst/>
                        </a:rPr>
                        <a:t>Built</a:t>
                      </a:r>
                      <a:r>
                        <a:rPr lang="fr-CA" sz="1100" u="none" strike="noStrike" dirty="0">
                          <a:effectLst/>
                        </a:rPr>
                        <a:t> up land</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err="1">
                          <a:effectLst/>
                        </a:rPr>
                        <a:t>Carbon</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err="1" smtClean="0">
                          <a:effectLst/>
                        </a:rPr>
                        <a:t>Cropland</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err="1">
                          <a:effectLst/>
                        </a:rPr>
                        <a:t>Fishing</a:t>
                      </a:r>
                      <a:r>
                        <a:rPr lang="fr-CA" sz="1100" u="none" strike="noStrike" dirty="0">
                          <a:effectLst/>
                        </a:rPr>
                        <a:t> grounds</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a:effectLst/>
                        </a:rPr>
                        <a:t>Forest </a:t>
                      </a:r>
                      <a:r>
                        <a:rPr lang="fr-CA" sz="1100" u="none" strike="noStrike" dirty="0" err="1">
                          <a:effectLst/>
                        </a:rPr>
                        <a:t>products</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err="1">
                          <a:effectLst/>
                        </a:rPr>
                        <a:t>Grazing</a:t>
                      </a:r>
                      <a:r>
                        <a:rPr lang="fr-CA" sz="1100" u="none" strike="noStrike" dirty="0">
                          <a:effectLst/>
                        </a:rPr>
                        <a:t> land</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a:effectLst/>
                        </a:rPr>
                        <a:t>Total</a:t>
                      </a:r>
                      <a:endParaRPr lang="fr-CA" sz="1100" b="0" i="0" u="none" strike="noStrike" dirty="0">
                        <a:solidFill>
                          <a:srgbClr val="000000"/>
                        </a:solidFill>
                        <a:effectLst/>
                        <a:latin typeface="Calibri"/>
                      </a:endParaRPr>
                    </a:p>
                  </a:txBody>
                  <a:tcPr marL="9525" marR="9525" marT="9525" marB="0" anchor="b"/>
                </a:tc>
              </a:tr>
              <a:tr h="158065">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r>
              <a:tr h="158065">
                <a:tc>
                  <a:txBody>
                    <a:bodyPr/>
                    <a:lstStyle/>
                    <a:p>
                      <a:pPr algn="l" fontAlgn="b"/>
                      <a:r>
                        <a:rPr lang="fr-CA" sz="1100" u="none" strike="noStrike">
                          <a:effectLst/>
                        </a:rPr>
                        <a:t>Ecological Footprint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3.86</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smtClean="0">
                          <a:effectLst/>
                        </a:rPr>
                        <a:t>1.00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0.51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5.94</a:t>
                      </a:r>
                      <a:endParaRPr lang="fr-CA" sz="1100" b="0" i="0" u="none" strike="noStrike">
                        <a:solidFill>
                          <a:srgbClr val="000000"/>
                        </a:solidFill>
                        <a:effectLst/>
                        <a:latin typeface="Calibri"/>
                      </a:endParaRPr>
                    </a:p>
                  </a:txBody>
                  <a:tcPr marL="9525" marR="9525" marT="9525" marB="0" anchor="b"/>
                </a:tc>
              </a:tr>
              <a:tr h="158065">
                <a:tc>
                  <a:txBody>
                    <a:bodyPr/>
                    <a:lstStyle/>
                    <a:p>
                      <a:pPr algn="l" fontAlgn="b"/>
                      <a:r>
                        <a:rPr lang="fr-CA" sz="1100" u="none" strike="noStrike">
                          <a:effectLst/>
                        </a:rPr>
                        <a:t>Biocapacity</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smtClean="0">
                          <a:effectLst/>
                        </a:rPr>
                        <a:t>0.09</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smtClean="0">
                          <a:effectLst/>
                        </a:rPr>
                        <a:t>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0.23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0.43</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0.87</a:t>
                      </a:r>
                      <a:endParaRPr lang="fr-CA" sz="1100" b="0" i="0" u="none" strike="noStrike">
                        <a:solidFill>
                          <a:srgbClr val="000000"/>
                        </a:solidFill>
                        <a:effectLst/>
                        <a:latin typeface="Calibri"/>
                      </a:endParaRPr>
                    </a:p>
                  </a:txBody>
                  <a:tcPr marL="9525" marR="9525" marT="9525" marB="0" anchor="b"/>
                </a:tc>
              </a:tr>
              <a:tr h="158065">
                <a:tc>
                  <a:txBody>
                    <a:bodyPr/>
                    <a:lstStyle/>
                    <a:p>
                      <a:pPr algn="l" fontAlgn="b"/>
                      <a:r>
                        <a:rPr lang="fr-CA" sz="1100" u="none" strike="noStrike">
                          <a:effectLst/>
                        </a:rPr>
                        <a:t>Lesser of the two</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chemeClr val="dk1"/>
                          </a:solidFill>
                          <a:effectLst/>
                          <a:latin typeface="+mn-lt"/>
                        </a:rPr>
                        <a:t>0.09</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a:effectLst/>
                        </a:rPr>
                        <a:t>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0.23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smtClean="0">
                          <a:effectLst/>
                        </a:rPr>
                        <a:t>0.52</a:t>
                      </a:r>
                      <a:endParaRPr lang="fr-CA" sz="1100" b="0" i="0" u="none" strike="noStrike" dirty="0">
                        <a:solidFill>
                          <a:srgbClr val="000000"/>
                        </a:solidFill>
                        <a:effectLst/>
                        <a:latin typeface="Calibri"/>
                      </a:endParaRPr>
                    </a:p>
                  </a:txBody>
                  <a:tcPr marL="9525" marR="9525" marT="9525" marB="0" anchor="b"/>
                </a:tc>
              </a:tr>
              <a:tr h="158065">
                <a:tc>
                  <a:txBody>
                    <a:bodyPr/>
                    <a:lstStyle/>
                    <a:p>
                      <a:pPr algn="l" fontAlgn="b"/>
                      <a:r>
                        <a:rPr lang="en-US" sz="1100" b="0" i="0" u="none" strike="noStrike" dirty="0" smtClean="0">
                          <a:solidFill>
                            <a:srgbClr val="000000"/>
                          </a:solidFill>
                          <a:effectLst/>
                          <a:latin typeface="Calibri"/>
                        </a:rPr>
                        <a:t>Community Managed</a:t>
                      </a:r>
                      <a:r>
                        <a:rPr lang="en-US" sz="1100" b="0" i="0" u="none" strike="noStrike" baseline="0" dirty="0" smtClean="0">
                          <a:solidFill>
                            <a:srgbClr val="000000"/>
                          </a:solidFill>
                          <a:effectLst/>
                          <a:latin typeface="Calibri"/>
                        </a:rPr>
                        <a:t> </a:t>
                      </a:r>
                      <a:r>
                        <a:rPr lang="en-US" sz="1100" b="0" i="0" u="none" strike="noStrike" baseline="0" dirty="0" err="1" smtClean="0">
                          <a:solidFill>
                            <a:srgbClr val="000000"/>
                          </a:solidFill>
                          <a:effectLst/>
                          <a:latin typeface="Calibri"/>
                        </a:rPr>
                        <a:t>BioCap</a:t>
                      </a:r>
                      <a:endParaRPr lang="fr-CA" sz="1100" b="0" i="0" u="none" strike="noStrike" dirty="0">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0.35</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0.23</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0.08</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0.08</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0.04</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0.78</a:t>
                      </a:r>
                      <a:endParaRPr lang="fr-CA" sz="1100" b="0" i="0" u="none" strike="noStrike" dirty="0">
                        <a:solidFill>
                          <a:srgbClr val="000000"/>
                        </a:solidFill>
                        <a:effectLst/>
                        <a:latin typeface="Calibri"/>
                      </a:endParaRPr>
                    </a:p>
                  </a:txBody>
                  <a:tcPr marL="9525" marR="9525" marT="9525" marB="0" anchor="b"/>
                </a:tc>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2869780303"/>
              </p:ext>
            </p:extLst>
          </p:nvPr>
        </p:nvGraphicFramePr>
        <p:xfrm>
          <a:off x="1993525" y="2952750"/>
          <a:ext cx="5156950" cy="952500"/>
        </p:xfrm>
        <a:graphic>
          <a:graphicData uri="http://schemas.openxmlformats.org/drawingml/2006/table">
            <a:tbl>
              <a:tblPr>
                <a:tableStyleId>{5C22544A-7EE6-4342-B048-85BDC9FD1C3A}</a:tableStyleId>
              </a:tblPr>
              <a:tblGrid>
                <a:gridCol w="1855841"/>
                <a:gridCol w="201559"/>
                <a:gridCol w="55300"/>
                <a:gridCol w="608850"/>
                <a:gridCol w="608850"/>
                <a:gridCol w="608850"/>
                <a:gridCol w="608850"/>
                <a:gridCol w="608850"/>
              </a:tblGrid>
              <a:tr h="381000">
                <a:tc gridSpan="2">
                  <a:txBody>
                    <a:bodyPr/>
                    <a:lstStyle/>
                    <a:p>
                      <a:pPr algn="l" fontAlgn="b"/>
                      <a:r>
                        <a:rPr lang="fr-CA" sz="1100" u="none" strike="noStrike" dirty="0">
                          <a:effectLst/>
                        </a:rPr>
                        <a:t> </a:t>
                      </a:r>
                      <a:r>
                        <a:rPr lang="fr-CA" sz="1100" u="none" strike="noStrike" dirty="0" smtClean="0">
                          <a:effectLst/>
                        </a:rPr>
                        <a:t>Fictive </a:t>
                      </a:r>
                      <a:r>
                        <a:rPr lang="fr-CA" sz="1100" u="none" strike="noStrike" dirty="0" err="1" smtClean="0">
                          <a:effectLst/>
                        </a:rPr>
                        <a:t>results</a:t>
                      </a:r>
                      <a:endParaRPr lang="fr-CA" sz="1100" u="none" strike="noStrike" dirty="0" smtClean="0">
                        <a:effectLst/>
                      </a:endParaRPr>
                    </a:p>
                    <a:p>
                      <a:pPr algn="l" fontAlgn="b"/>
                      <a:endParaRPr lang="fr-CA" sz="1100" b="0" i="0" u="none" strike="noStrike" dirty="0">
                        <a:solidFill>
                          <a:srgbClr val="000000"/>
                        </a:solidFill>
                        <a:effectLst/>
                        <a:latin typeface="Calibri"/>
                      </a:endParaRPr>
                    </a:p>
                  </a:txBody>
                  <a:tcPr marL="9525" marR="9525" marT="9525" marB="0" anchor="b"/>
                </a:tc>
                <a:tc hMerge="1">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dirty="0">
                          <a:effectLst/>
                        </a:rPr>
                        <a:t> </a:t>
                      </a:r>
                      <a:endParaRPr lang="fr-CA" sz="1100" b="0" i="0" u="none" strike="noStrike" dirty="0">
                        <a:solidFill>
                          <a:srgbClr val="000000"/>
                        </a:solidFill>
                        <a:effectLst/>
                        <a:latin typeface="Calibri"/>
                      </a:endParaRPr>
                    </a:p>
                  </a:txBody>
                  <a:tcPr marL="9525" marR="9525" marT="9525" marB="0" anchor="b"/>
                </a:tc>
                <a:tc>
                  <a:txBody>
                    <a:bodyPr/>
                    <a:lstStyle/>
                    <a:p>
                      <a:pPr algn="l" fontAlgn="b"/>
                      <a:r>
                        <a:rPr lang="fr-CA" sz="1100" u="none" strike="noStrike">
                          <a:effectLst/>
                        </a:rPr>
                        <a:t>Lowest Quartile</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 </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dirty="0" err="1">
                          <a:effectLst/>
                        </a:rPr>
                        <a:t>Median</a:t>
                      </a:r>
                      <a:endParaRPr lang="fr-CA" sz="1100" b="0" i="0" u="none" strike="noStrike" dirty="0">
                        <a:solidFill>
                          <a:srgbClr val="000000"/>
                        </a:solidFill>
                        <a:effectLst/>
                        <a:latin typeface="Calibri"/>
                      </a:endParaRPr>
                    </a:p>
                  </a:txBody>
                  <a:tcPr marL="9525" marR="9525" marT="9525" marB="0" anchor="b"/>
                </a:tc>
                <a:tc>
                  <a:txBody>
                    <a:bodyPr/>
                    <a:lstStyle/>
                    <a:p>
                      <a:pPr algn="l" fontAlgn="b"/>
                      <a:r>
                        <a:rPr lang="fr-CA" sz="1100" u="none" strike="noStrike">
                          <a:effectLst/>
                        </a:rPr>
                        <a:t> </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Highest Quartile</a:t>
                      </a:r>
                      <a:endParaRPr lang="fr-CA" sz="1100" b="0" i="0" u="none" strike="noStrike">
                        <a:solidFill>
                          <a:srgbClr val="000000"/>
                        </a:solidFill>
                        <a:effectLst/>
                        <a:latin typeface="Calibri"/>
                      </a:endParaRPr>
                    </a:p>
                  </a:txBody>
                  <a:tcPr marL="9525" marR="9525" marT="9525" marB="0" anchor="b"/>
                </a:tc>
              </a:tr>
              <a:tr h="190500">
                <a:tc gridSpan="3">
                  <a:txBody>
                    <a:bodyPr/>
                    <a:lstStyle/>
                    <a:p>
                      <a:pPr algn="l" fontAlgn="b"/>
                      <a:r>
                        <a:rPr lang="en-CA" sz="1100" u="none" strike="noStrike" dirty="0">
                          <a:effectLst/>
                        </a:rPr>
                        <a:t>Time use to meet </a:t>
                      </a:r>
                      <a:r>
                        <a:rPr lang="en-CA" sz="1100" u="none" strike="noStrike" dirty="0" smtClean="0">
                          <a:effectLst/>
                        </a:rPr>
                        <a:t>needs (min/d/ca)</a:t>
                      </a:r>
                      <a:endParaRPr lang="en-CA" sz="1100" b="0" i="0" u="none" strike="noStrike" dirty="0">
                        <a:solidFill>
                          <a:srgbClr val="000000"/>
                        </a:solidFill>
                        <a:effectLst/>
                        <a:latin typeface="Calibri"/>
                      </a:endParaRPr>
                    </a:p>
                  </a:txBody>
                  <a:tcPr marL="9525" marR="9525" marT="9525" marB="0" anchor="b"/>
                </a:tc>
                <a:tc hMerge="1">
                  <a:txBody>
                    <a:bodyPr/>
                    <a:lstStyle/>
                    <a:p>
                      <a:endParaRPr lang="fr-CA"/>
                    </a:p>
                  </a:txBody>
                  <a:tcPr/>
                </a:tc>
                <a:tc hMerge="1">
                  <a:txBody>
                    <a:bodyPr/>
                    <a:lstStyle/>
                    <a:p>
                      <a:endParaRPr lang="fr-CA"/>
                    </a:p>
                  </a:txBody>
                  <a:tcPr/>
                </a:tc>
                <a:tc>
                  <a:txBody>
                    <a:bodyPr/>
                    <a:lstStyle/>
                    <a:p>
                      <a:pPr algn="r" fontAlgn="b"/>
                      <a:r>
                        <a:rPr lang="fr-CA" sz="1100" u="none" strike="noStrike" dirty="0">
                          <a:effectLst/>
                        </a:rPr>
                        <a:t>980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921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900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890</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884</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dirty="0" err="1">
                          <a:effectLst/>
                        </a:rPr>
                        <a:t>Ecological</a:t>
                      </a:r>
                      <a:r>
                        <a:rPr lang="fr-CA" sz="1100" u="none" strike="noStrike" dirty="0">
                          <a:effectLst/>
                        </a:rPr>
                        <a:t> </a:t>
                      </a:r>
                      <a:r>
                        <a:rPr lang="fr-CA" sz="1100" u="none" strike="noStrike" dirty="0" err="1" smtClean="0">
                          <a:effectLst/>
                        </a:rPr>
                        <a:t>footprint</a:t>
                      </a:r>
                      <a:r>
                        <a:rPr lang="fr-CA" sz="1100" u="none" strike="noStrike" dirty="0" smtClean="0">
                          <a:effectLst/>
                        </a:rPr>
                        <a:t> (</a:t>
                      </a:r>
                      <a:r>
                        <a:rPr lang="fr-CA" sz="1100" u="none" strike="noStrike" dirty="0" err="1" smtClean="0">
                          <a:effectLst/>
                        </a:rPr>
                        <a:t>GHa</a:t>
                      </a:r>
                      <a:r>
                        <a:rPr lang="fr-CA" sz="1100" u="none" strike="noStrike" dirty="0" smtClean="0">
                          <a:effectLst/>
                        </a:rPr>
                        <a:t>/ca)</a:t>
                      </a:r>
                      <a:endParaRPr lang="fr-CA" sz="1100" b="0" i="0" u="none" strike="noStrike" dirty="0">
                        <a:solidFill>
                          <a:srgbClr val="000000"/>
                        </a:solidFill>
                        <a:effectLst/>
                        <a:latin typeface="Calibri"/>
                      </a:endParaRPr>
                    </a:p>
                  </a:txBody>
                  <a:tcPr marL="9525" marR="9525" marT="9525" marB="0" anchor="b"/>
                </a:tc>
                <a:tc gridSpan="2">
                  <a:txBody>
                    <a:bodyPr/>
                    <a:lstStyle/>
                    <a:p>
                      <a:pPr algn="l" fontAlgn="b"/>
                      <a:r>
                        <a:rPr lang="fr-CA" sz="1100" u="none" strike="noStrike" dirty="0">
                          <a:effectLst/>
                        </a:rPr>
                        <a:t> </a:t>
                      </a:r>
                      <a:endParaRPr lang="fr-CA" sz="1100" b="0" i="0" u="none" strike="noStrike" dirty="0">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r>
                        <a:rPr lang="fr-CA" sz="1100" u="none" strike="noStrike" dirty="0">
                          <a:effectLst/>
                        </a:rPr>
                        <a:t>3.3</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4.3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5.6</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9.2</a:t>
                      </a:r>
                      <a:endParaRPr lang="fr-CA" sz="1100" b="0" i="0" u="none" strike="noStrike" dirty="0">
                        <a:solidFill>
                          <a:srgbClr val="000000"/>
                        </a:solidFill>
                        <a:effectLst/>
                        <a:latin typeface="Calibri"/>
                      </a:endParaRPr>
                    </a:p>
                  </a:txBody>
                  <a:tcPr marL="9525" marR="9525" marT="9525" marB="0" anchor="b"/>
                </a:tc>
              </a:tr>
              <a:tr h="190500">
                <a:tc>
                  <a:txBody>
                    <a:bodyPr/>
                    <a:lstStyle/>
                    <a:p>
                      <a:pPr algn="l" fontAlgn="b"/>
                      <a:r>
                        <a:rPr lang="fr-CA" sz="1100" u="none" strike="noStrike" dirty="0" err="1">
                          <a:effectLst/>
                        </a:rPr>
                        <a:t>Effectiveness</a:t>
                      </a:r>
                      <a:endParaRPr lang="fr-CA" sz="1100" b="0" i="0" u="none" strike="noStrike" dirty="0">
                        <a:solidFill>
                          <a:srgbClr val="000000"/>
                        </a:solidFill>
                        <a:effectLst/>
                        <a:latin typeface="Calibri"/>
                      </a:endParaRPr>
                    </a:p>
                  </a:txBody>
                  <a:tcPr marL="9525" marR="9525" marT="9525" marB="0" anchor="b"/>
                </a:tc>
                <a:tc gridSpan="2">
                  <a:txBody>
                    <a:bodyPr/>
                    <a:lstStyle/>
                    <a:p>
                      <a:pPr algn="l" fontAlgn="b"/>
                      <a:r>
                        <a:rPr lang="fr-CA" sz="1100" u="none" strike="noStrike">
                          <a:effectLst/>
                        </a:rPr>
                        <a:t> </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r>
                        <a:rPr lang="fr-CA" sz="1100" u="none" strike="noStrike">
                          <a:effectLst/>
                        </a:rPr>
                        <a:t>64%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70%</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75%</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82%</a:t>
                      </a:r>
                      <a:endParaRPr lang="fr-CA" sz="1100" b="0" i="0" u="none" strike="noStrike" dirty="0">
                        <a:solidFill>
                          <a:srgbClr val="000000"/>
                        </a:solidFill>
                        <a:effectLst/>
                        <a:latin typeface="Calibri"/>
                      </a:endParaRPr>
                    </a:p>
                  </a:txBody>
                  <a:tcPr marL="9525" marR="9525" marT="9525" marB="0" anchor="b"/>
                </a:tc>
              </a:tr>
            </a:tbl>
          </a:graphicData>
        </a:graphic>
      </p:graphicFrame>
      <p:sp>
        <p:nvSpPr>
          <p:cNvPr id="4" name="TextBox 3"/>
          <p:cNvSpPr txBox="1"/>
          <p:nvPr/>
        </p:nvSpPr>
        <p:spPr>
          <a:xfrm>
            <a:off x="1028700" y="3886200"/>
            <a:ext cx="708660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Community-managed </a:t>
            </a:r>
            <a:r>
              <a:rPr lang="en-US" dirty="0" err="1" smtClean="0"/>
              <a:t>biocapacity</a:t>
            </a:r>
            <a:r>
              <a:rPr lang="en-US" dirty="0" smtClean="0"/>
              <a:t> is the amount of land that the community is stewards of that they use for themselves.  </a:t>
            </a:r>
          </a:p>
          <a:p>
            <a:pPr marL="285750" indent="-285750">
              <a:buFont typeface="Arial" panose="020B0604020202020204" pitchFamily="34" charset="0"/>
              <a:buChar char="•"/>
            </a:pPr>
            <a:r>
              <a:rPr lang="en-US" dirty="0" smtClean="0"/>
              <a:t>This is what they can manage in perpetuity.</a:t>
            </a:r>
          </a:p>
          <a:p>
            <a:pPr marL="285750" indent="-285750">
              <a:buFont typeface="Arial" panose="020B0604020202020204" pitchFamily="34" charset="0"/>
              <a:buChar char="•"/>
            </a:pPr>
            <a:r>
              <a:rPr lang="en-US" dirty="0" smtClean="0"/>
              <a:t>All other resources they draw on will cease to be available in a foreseeable future, and must be assumed to be unavailable in the long-term.</a:t>
            </a:r>
          </a:p>
          <a:p>
            <a:pPr marL="285750" indent="-285750">
              <a:buFont typeface="Arial" panose="020B0604020202020204" pitchFamily="34" charset="0"/>
              <a:buChar char="•"/>
            </a:pPr>
            <a:r>
              <a:rPr lang="en-US" dirty="0"/>
              <a:t>Built-up land does not count as </a:t>
            </a:r>
            <a:r>
              <a:rPr lang="en-US" dirty="0" smtClean="0"/>
              <a:t>CMBC.</a:t>
            </a:r>
            <a:endParaRPr lang="en-US" dirty="0"/>
          </a:p>
          <a:p>
            <a:pPr marL="285750" indent="-285750">
              <a:buFont typeface="Arial" panose="020B0604020202020204" pitchFamily="34" charset="0"/>
              <a:buChar char="•"/>
            </a:pPr>
            <a:r>
              <a:rPr lang="en-US" dirty="0"/>
              <a:t>Surplus </a:t>
            </a:r>
            <a:r>
              <a:rPr lang="en-US" dirty="0" err="1"/>
              <a:t>biocapacity</a:t>
            </a:r>
            <a:r>
              <a:rPr lang="en-US" dirty="0"/>
              <a:t> in other biomes act as Carbon Land in the </a:t>
            </a:r>
            <a:r>
              <a:rPr lang="en-US" dirty="0" smtClean="0"/>
              <a:t>CMBC.</a:t>
            </a:r>
            <a:endParaRPr lang="fr-CA" dirty="0"/>
          </a:p>
        </p:txBody>
      </p:sp>
      <p:sp>
        <p:nvSpPr>
          <p:cNvPr id="6" name="Oval 5"/>
          <p:cNvSpPr/>
          <p:nvPr/>
        </p:nvSpPr>
        <p:spPr>
          <a:xfrm>
            <a:off x="7315200" y="2133600"/>
            <a:ext cx="533400" cy="1524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Oval 10"/>
          <p:cNvSpPr/>
          <p:nvPr/>
        </p:nvSpPr>
        <p:spPr>
          <a:xfrm>
            <a:off x="7315940" y="2667000"/>
            <a:ext cx="533400" cy="152400"/>
          </a:xfrm>
          <a:prstGeom prst="ellipse">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2431149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Is</a:t>
            </a:r>
            <a:endParaRPr lang="fr-CA"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02627150"/>
              </p:ext>
            </p:extLst>
          </p:nvPr>
        </p:nvGraphicFramePr>
        <p:xfrm>
          <a:off x="1689103" y="1524000"/>
          <a:ext cx="5765797" cy="1524000"/>
        </p:xfrm>
        <a:graphic>
          <a:graphicData uri="http://schemas.openxmlformats.org/drawingml/2006/table">
            <a:tbl>
              <a:tblPr>
                <a:tableStyleId>{5C22544A-7EE6-4342-B048-85BDC9FD1C3A}</a:tableStyleId>
              </a:tblPr>
              <a:tblGrid>
                <a:gridCol w="1246402"/>
                <a:gridCol w="256892"/>
                <a:gridCol w="608929"/>
                <a:gridCol w="608929"/>
                <a:gridCol w="608929"/>
                <a:gridCol w="608929"/>
                <a:gridCol w="608929"/>
                <a:gridCol w="608929"/>
                <a:gridCol w="608929"/>
              </a:tblGrid>
              <a:tr h="381000">
                <a:tc gridSpan="4">
                  <a:txBody>
                    <a:bodyPr/>
                    <a:lstStyle/>
                    <a:p>
                      <a:pPr algn="ctr" fontAlgn="b"/>
                      <a:r>
                        <a:rPr lang="fr-CA" sz="1100" u="none" strike="noStrike" dirty="0" smtClean="0">
                          <a:effectLst/>
                        </a:rPr>
                        <a:t>As - Is</a:t>
                      </a:r>
                      <a:endParaRPr lang="fr-CA" sz="1100" b="0" i="0" u="none" strike="noStrike" dirty="0">
                        <a:solidFill>
                          <a:srgbClr val="000000"/>
                        </a:solidFill>
                        <a:effectLst/>
                        <a:latin typeface="Calibri"/>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a:txBody>
                    <a:bodyPr/>
                    <a:lstStyle/>
                    <a:p>
                      <a:pPr algn="l" fontAlgn="b"/>
                      <a:r>
                        <a:rPr lang="fr-CA" sz="1100" u="none" strike="noStrike">
                          <a:effectLst/>
                        </a:rPr>
                        <a:t>Lowest Quartile</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Median</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Highest Quartile</a:t>
                      </a:r>
                      <a:endParaRPr lang="fr-CA" sz="1100" b="0" i="0" u="none" strike="noStrike">
                        <a:solidFill>
                          <a:srgbClr val="000000"/>
                        </a:solidFill>
                        <a:effectLst/>
                        <a:latin typeface="Calibri"/>
                      </a:endParaRPr>
                    </a:p>
                  </a:txBody>
                  <a:tcPr marL="9525" marR="9525" marT="9525" marB="0" anchor="b"/>
                </a:tc>
              </a:tr>
              <a:tr h="190500">
                <a:tc gridSpan="2">
                  <a:txBody>
                    <a:bodyPr/>
                    <a:lstStyle/>
                    <a:p>
                      <a:pPr algn="l" fontAlgn="b"/>
                      <a:r>
                        <a:rPr lang="en-CA" sz="1100" u="none" strike="noStrike">
                          <a:effectLst/>
                        </a:rPr>
                        <a:t>Time use to meet needs</a:t>
                      </a:r>
                      <a:endParaRPr lang="en-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980.0</a:t>
                      </a:r>
                    </a:p>
                  </a:txBody>
                  <a:tcPr marL="9525" marR="9525" marT="9525" marB="0" anchor="b"/>
                </a:tc>
                <a:tc>
                  <a:txBody>
                    <a:bodyPr/>
                    <a:lstStyle/>
                    <a:p>
                      <a:pPr algn="r" fontAlgn="b"/>
                      <a:r>
                        <a:rPr lang="fr-CA" sz="1100" b="0" i="0" u="none" strike="noStrike">
                          <a:solidFill>
                            <a:srgbClr val="000000"/>
                          </a:solidFill>
                          <a:effectLst/>
                          <a:latin typeface="Calibri"/>
                        </a:rPr>
                        <a:t>921.0</a:t>
                      </a:r>
                    </a:p>
                  </a:txBody>
                  <a:tcPr marL="9525" marR="9525" marT="9525" marB="0" anchor="b"/>
                </a:tc>
                <a:tc>
                  <a:txBody>
                    <a:bodyPr/>
                    <a:lstStyle/>
                    <a:p>
                      <a:pPr algn="r" fontAlgn="b"/>
                      <a:r>
                        <a:rPr lang="fr-CA" sz="1100" b="0" i="0" u="none" strike="noStrike">
                          <a:solidFill>
                            <a:srgbClr val="000000"/>
                          </a:solidFill>
                          <a:effectLst/>
                          <a:latin typeface="Calibri"/>
                        </a:rPr>
                        <a:t>900.0</a:t>
                      </a:r>
                    </a:p>
                  </a:txBody>
                  <a:tcPr marL="9525" marR="9525" marT="9525" marB="0" anchor="b"/>
                </a:tc>
                <a:tc>
                  <a:txBody>
                    <a:bodyPr/>
                    <a:lstStyle/>
                    <a:p>
                      <a:pPr algn="r" fontAlgn="b"/>
                      <a:r>
                        <a:rPr lang="fr-CA" sz="1100" b="0" i="0" u="none" strike="noStrike">
                          <a:solidFill>
                            <a:srgbClr val="000000"/>
                          </a:solidFill>
                          <a:effectLst/>
                          <a:latin typeface="Calibri"/>
                        </a:rPr>
                        <a:t>890.0</a:t>
                      </a:r>
                    </a:p>
                  </a:txBody>
                  <a:tcPr marL="9525" marR="9525" marT="9525" marB="0" anchor="b"/>
                </a:tc>
                <a:tc>
                  <a:txBody>
                    <a:bodyPr/>
                    <a:lstStyle/>
                    <a:p>
                      <a:pPr algn="r" fontAlgn="b"/>
                      <a:r>
                        <a:rPr lang="fr-CA" sz="1100" b="0" i="0" u="none" strike="noStrike">
                          <a:solidFill>
                            <a:srgbClr val="000000"/>
                          </a:solidFill>
                          <a:effectLst/>
                          <a:latin typeface="Calibri"/>
                        </a:rPr>
                        <a:t>884.0</a:t>
                      </a:r>
                    </a:p>
                  </a:txBody>
                  <a:tcPr marL="9525" marR="9525" marT="9525" marB="0" anchor="b"/>
                </a:tc>
              </a:tr>
              <a:tr h="190500">
                <a:tc>
                  <a:txBody>
                    <a:bodyPr/>
                    <a:lstStyle/>
                    <a:p>
                      <a:pPr algn="l" fontAlgn="b"/>
                      <a:r>
                        <a:rPr lang="fr-CA" sz="1100" u="none" strike="noStrike">
                          <a:effectLst/>
                        </a:rPr>
                        <a:t>Ecological footprint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3.3</a:t>
                      </a:r>
                    </a:p>
                  </a:txBody>
                  <a:tcPr marL="9525" marR="9525" marT="9525" marB="0" anchor="b"/>
                </a:tc>
                <a:tc>
                  <a:txBody>
                    <a:bodyPr/>
                    <a:lstStyle/>
                    <a:p>
                      <a:pPr algn="r" fontAlgn="b"/>
                      <a:r>
                        <a:rPr lang="fr-CA" sz="1100" b="0" i="0" u="none" strike="noStrike">
                          <a:solidFill>
                            <a:srgbClr val="000000"/>
                          </a:solidFill>
                          <a:effectLst/>
                          <a:latin typeface="Calibri"/>
                        </a:rPr>
                        <a:t>4.3</a:t>
                      </a:r>
                    </a:p>
                  </a:txBody>
                  <a:tcPr marL="9525" marR="9525" marT="9525" marB="0" anchor="b"/>
                </a:tc>
                <a:tc>
                  <a:txBody>
                    <a:bodyPr/>
                    <a:lstStyle/>
                    <a:p>
                      <a:pPr algn="r" fontAlgn="b"/>
                      <a:r>
                        <a:rPr lang="fr-CA" sz="1100" b="0" i="0" u="none" strike="noStrike">
                          <a:solidFill>
                            <a:srgbClr val="000000"/>
                          </a:solidFill>
                          <a:effectLst/>
                          <a:latin typeface="Calibri"/>
                        </a:rPr>
                        <a:t>5.6</a:t>
                      </a:r>
                    </a:p>
                  </a:txBody>
                  <a:tcPr marL="9525" marR="9525" marT="9525" marB="0" anchor="b"/>
                </a:tc>
                <a:tc>
                  <a:txBody>
                    <a:bodyPr/>
                    <a:lstStyle/>
                    <a:p>
                      <a:pPr algn="r" fontAlgn="b"/>
                      <a:r>
                        <a:rPr lang="fr-CA" sz="1100" b="0" i="0" u="none" strike="noStrike">
                          <a:solidFill>
                            <a:srgbClr val="000000"/>
                          </a:solidFill>
                          <a:effectLst/>
                          <a:latin typeface="Calibri"/>
                        </a:rPr>
                        <a:t>7.1</a:t>
                      </a:r>
                    </a:p>
                  </a:txBody>
                  <a:tcPr marL="9525" marR="9525" marT="9525" marB="0" anchor="b"/>
                </a:tc>
                <a:tc>
                  <a:txBody>
                    <a:bodyPr/>
                    <a:lstStyle/>
                    <a:p>
                      <a:pPr algn="r" fontAlgn="b"/>
                      <a:r>
                        <a:rPr lang="fr-CA" sz="1100" b="0" i="0" u="none" strike="noStrike">
                          <a:solidFill>
                            <a:srgbClr val="000000"/>
                          </a:solidFill>
                          <a:effectLst/>
                          <a:latin typeface="Calibri"/>
                        </a:rPr>
                        <a:t>9.2</a:t>
                      </a:r>
                    </a:p>
                  </a:txBody>
                  <a:tcPr marL="9525" marR="9525" marT="9525" marB="0" anchor="b"/>
                </a:tc>
              </a:tr>
              <a:tr h="190500">
                <a:tc>
                  <a:txBody>
                    <a:bodyPr/>
                    <a:lstStyle/>
                    <a:p>
                      <a:pPr algn="l" fontAlgn="b"/>
                      <a:r>
                        <a:rPr lang="fr-CA" sz="1100" u="none" strike="noStrike">
                          <a:effectLst/>
                        </a:rPr>
                        <a:t>Effectiveness</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64%</a:t>
                      </a:r>
                    </a:p>
                  </a:txBody>
                  <a:tcPr marL="9525" marR="9525" marT="9525" marB="0" anchor="b"/>
                </a:tc>
                <a:tc>
                  <a:txBody>
                    <a:bodyPr/>
                    <a:lstStyle/>
                    <a:p>
                      <a:pPr algn="r" fontAlgn="b"/>
                      <a:r>
                        <a:rPr lang="fr-CA" sz="1100" b="0" i="0" u="none" strike="noStrike">
                          <a:solidFill>
                            <a:srgbClr val="000000"/>
                          </a:solidFill>
                          <a:effectLst/>
                          <a:latin typeface="Calibri"/>
                        </a:rPr>
                        <a:t>70%</a:t>
                      </a:r>
                    </a:p>
                  </a:txBody>
                  <a:tcPr marL="9525" marR="9525" marT="9525" marB="0" anchor="b"/>
                </a:tc>
                <a:tc>
                  <a:txBody>
                    <a:bodyPr/>
                    <a:lstStyle/>
                    <a:p>
                      <a:pPr algn="r" fontAlgn="b"/>
                      <a:r>
                        <a:rPr lang="fr-CA" sz="1100" b="0" i="0" u="none" strike="noStrike">
                          <a:solidFill>
                            <a:srgbClr val="000000"/>
                          </a:solidFill>
                          <a:effectLst/>
                          <a:latin typeface="Calibri"/>
                        </a:rPr>
                        <a:t>75%</a:t>
                      </a:r>
                    </a:p>
                  </a:txBody>
                  <a:tcPr marL="9525" marR="9525" marT="9525" marB="0" anchor="b"/>
                </a:tc>
                <a:tc>
                  <a:txBody>
                    <a:bodyPr/>
                    <a:lstStyle/>
                    <a:p>
                      <a:pPr algn="r" fontAlgn="b"/>
                      <a:r>
                        <a:rPr lang="fr-CA" sz="1100" b="0" i="0" u="none" strike="noStrike">
                          <a:solidFill>
                            <a:srgbClr val="000000"/>
                          </a:solidFill>
                          <a:effectLst/>
                          <a:latin typeface="Calibri"/>
                        </a:rPr>
                        <a:t>79%</a:t>
                      </a:r>
                    </a:p>
                  </a:txBody>
                  <a:tcPr marL="9525" marR="9525" marT="9525" marB="0" anchor="b"/>
                </a:tc>
                <a:tc>
                  <a:txBody>
                    <a:bodyPr/>
                    <a:lstStyle/>
                    <a:p>
                      <a:pPr algn="r" fontAlgn="b"/>
                      <a:r>
                        <a:rPr lang="fr-CA" sz="1100" b="0" i="0" u="none" strike="noStrike">
                          <a:solidFill>
                            <a:srgbClr val="000000"/>
                          </a:solidFill>
                          <a:effectLst/>
                          <a:latin typeface="Calibri"/>
                        </a:rPr>
                        <a:t>82%</a:t>
                      </a:r>
                    </a:p>
                  </a:txBody>
                  <a:tcPr marL="9525" marR="9525" marT="9525" marB="0" anchor="b"/>
                </a:tc>
              </a:tr>
              <a:tr h="190500">
                <a:tc>
                  <a:txBody>
                    <a:bodyPr/>
                    <a:lstStyle/>
                    <a:p>
                      <a:pPr algn="l" fontAlgn="b"/>
                      <a:r>
                        <a:rPr lang="fr-CA" sz="1100" u="none" strike="noStrike">
                          <a:effectLst/>
                        </a:rPr>
                        <a:t>Future Time cost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80415.84</a:t>
                      </a:r>
                    </a:p>
                  </a:txBody>
                  <a:tcPr marL="9525" marR="9525" marT="9525" marB="0" anchor="b"/>
                </a:tc>
                <a:tc>
                  <a:txBody>
                    <a:bodyPr/>
                    <a:lstStyle/>
                    <a:p>
                      <a:pPr algn="r" fontAlgn="b"/>
                      <a:r>
                        <a:rPr lang="fr-CA" sz="1100" b="0" i="0" u="none" strike="noStrike">
                          <a:solidFill>
                            <a:srgbClr val="000000"/>
                          </a:solidFill>
                          <a:effectLst/>
                          <a:latin typeface="Calibri"/>
                        </a:rPr>
                        <a:t>113508.8</a:t>
                      </a:r>
                    </a:p>
                  </a:txBody>
                  <a:tcPr marL="9525" marR="9525" marT="9525" marB="0" anchor="b"/>
                </a:tc>
                <a:tc>
                  <a:txBody>
                    <a:bodyPr/>
                    <a:lstStyle/>
                    <a:p>
                      <a:pPr algn="r" fontAlgn="b"/>
                      <a:r>
                        <a:rPr lang="fr-CA" sz="1100" b="0" i="0" u="none" strike="noStrike">
                          <a:solidFill>
                            <a:srgbClr val="000000"/>
                          </a:solidFill>
                          <a:effectLst/>
                          <a:latin typeface="Calibri"/>
                        </a:rPr>
                        <a:t>156529.6</a:t>
                      </a:r>
                    </a:p>
                  </a:txBody>
                  <a:tcPr marL="9525" marR="9525" marT="9525" marB="0" anchor="b"/>
                </a:tc>
                <a:tc>
                  <a:txBody>
                    <a:bodyPr/>
                    <a:lstStyle/>
                    <a:p>
                      <a:pPr algn="r" fontAlgn="b"/>
                      <a:r>
                        <a:rPr lang="fr-CA" sz="1100" b="0" i="0" u="none" strike="noStrike">
                          <a:solidFill>
                            <a:srgbClr val="000000"/>
                          </a:solidFill>
                          <a:effectLst/>
                          <a:latin typeface="Calibri"/>
                        </a:rPr>
                        <a:t>206169</a:t>
                      </a:r>
                    </a:p>
                  </a:txBody>
                  <a:tcPr marL="9525" marR="9525" marT="9525" marB="0" anchor="b"/>
                </a:tc>
                <a:tc>
                  <a:txBody>
                    <a:bodyPr/>
                    <a:lstStyle/>
                    <a:p>
                      <a:pPr algn="r" fontAlgn="b"/>
                      <a:r>
                        <a:rPr lang="fr-CA" sz="1100" b="0" i="0" u="none" strike="noStrike" dirty="0">
                          <a:solidFill>
                            <a:srgbClr val="000000"/>
                          </a:solidFill>
                          <a:effectLst/>
                          <a:latin typeface="Calibri"/>
                        </a:rPr>
                        <a:t>275664.2</a:t>
                      </a:r>
                    </a:p>
                  </a:txBody>
                  <a:tcPr marL="9525" marR="9525" marT="9525" marB="0" anchor="b"/>
                </a:tc>
              </a:tr>
              <a:tr h="190500">
                <a:tc gridSpan="2">
                  <a:txBody>
                    <a:bodyPr/>
                    <a:lstStyle/>
                    <a:p>
                      <a:pPr algn="l" fontAlgn="b"/>
                      <a:r>
                        <a:rPr lang="fr-CA" sz="1100" u="none" strike="noStrike">
                          <a:effectLst/>
                        </a:rPr>
                        <a:t>Potential Quality of Life</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-79955.6</a:t>
                      </a:r>
                    </a:p>
                  </a:txBody>
                  <a:tcPr marL="9525" marR="9525" marT="9525" marB="0" anchor="b"/>
                </a:tc>
                <a:tc>
                  <a:txBody>
                    <a:bodyPr/>
                    <a:lstStyle/>
                    <a:p>
                      <a:pPr algn="r" fontAlgn="b"/>
                      <a:r>
                        <a:rPr lang="fr-CA" sz="1100" b="0" i="0" u="none" strike="noStrike">
                          <a:solidFill>
                            <a:srgbClr val="000000"/>
                          </a:solidFill>
                          <a:effectLst/>
                          <a:latin typeface="Calibri"/>
                        </a:rPr>
                        <a:t>-112991</a:t>
                      </a:r>
                    </a:p>
                  </a:txBody>
                  <a:tcPr marL="9525" marR="9525" marT="9525" marB="0" anchor="b"/>
                </a:tc>
                <a:tc>
                  <a:txBody>
                    <a:bodyPr/>
                    <a:lstStyle/>
                    <a:p>
                      <a:pPr algn="r" fontAlgn="b"/>
                      <a:r>
                        <a:rPr lang="fr-CA" sz="1100" b="0" i="0" u="none" strike="noStrike">
                          <a:solidFill>
                            <a:srgbClr val="000000"/>
                          </a:solidFill>
                          <a:effectLst/>
                          <a:latin typeface="Calibri"/>
                        </a:rPr>
                        <a:t>-155988</a:t>
                      </a:r>
                    </a:p>
                  </a:txBody>
                  <a:tcPr marL="9525" marR="9525" marT="9525" marB="0" anchor="b"/>
                </a:tc>
                <a:tc>
                  <a:txBody>
                    <a:bodyPr/>
                    <a:lstStyle/>
                    <a:p>
                      <a:pPr algn="r" fontAlgn="b"/>
                      <a:r>
                        <a:rPr lang="fr-CA" sz="1100" b="0" i="0" u="none" strike="noStrike">
                          <a:solidFill>
                            <a:srgbClr val="000000"/>
                          </a:solidFill>
                          <a:effectLst/>
                          <a:latin typeface="Calibri"/>
                        </a:rPr>
                        <a:t>-205618</a:t>
                      </a:r>
                    </a:p>
                  </a:txBody>
                  <a:tcPr marL="9525" marR="9525" marT="9525" marB="0" anchor="b"/>
                </a:tc>
                <a:tc>
                  <a:txBody>
                    <a:bodyPr/>
                    <a:lstStyle/>
                    <a:p>
                      <a:pPr algn="r" fontAlgn="b"/>
                      <a:r>
                        <a:rPr lang="fr-CA" sz="1100" b="0" i="0" u="none" strike="noStrike">
                          <a:solidFill>
                            <a:srgbClr val="000000"/>
                          </a:solidFill>
                          <a:effectLst/>
                          <a:latin typeface="Calibri"/>
                        </a:rPr>
                        <a:t>-275109</a:t>
                      </a:r>
                    </a:p>
                  </a:txBody>
                  <a:tcPr marL="9525" marR="9525" marT="9525" marB="0" anchor="b"/>
                </a:tc>
              </a:tr>
              <a:tr h="190500">
                <a:tc gridSpan="2">
                  <a:txBody>
                    <a:bodyPr/>
                    <a:lstStyle/>
                    <a:p>
                      <a:pPr algn="l" fontAlgn="b"/>
                      <a:r>
                        <a:rPr lang="fr-CA" sz="1100" u="none" strike="noStrike">
                          <a:effectLst/>
                        </a:rPr>
                        <a:t>Actualized Quality of Life</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-125741</a:t>
                      </a:r>
                    </a:p>
                  </a:txBody>
                  <a:tcPr marL="9525" marR="9525" marT="9525" marB="0" anchor="b"/>
                </a:tc>
                <a:tc>
                  <a:txBody>
                    <a:bodyPr/>
                    <a:lstStyle/>
                    <a:p>
                      <a:pPr algn="r" fontAlgn="b"/>
                      <a:r>
                        <a:rPr lang="fr-CA" sz="1100" b="0" i="0" u="none" strike="noStrike">
                          <a:solidFill>
                            <a:srgbClr val="000000"/>
                          </a:solidFill>
                          <a:effectLst/>
                          <a:latin typeface="Calibri"/>
                        </a:rPr>
                        <a:t>-162033</a:t>
                      </a:r>
                    </a:p>
                  </a:txBody>
                  <a:tcPr marL="9525" marR="9525" marT="9525" marB="0" anchor="b"/>
                </a:tc>
                <a:tc>
                  <a:txBody>
                    <a:bodyPr/>
                    <a:lstStyle/>
                    <a:p>
                      <a:pPr algn="r" fontAlgn="b"/>
                      <a:r>
                        <a:rPr lang="fr-CA" sz="1100" b="0" i="0" u="none" strike="noStrike">
                          <a:solidFill>
                            <a:srgbClr val="000000"/>
                          </a:solidFill>
                          <a:effectLst/>
                          <a:latin typeface="Calibri"/>
                        </a:rPr>
                        <a:t>-208464</a:t>
                      </a:r>
                    </a:p>
                  </a:txBody>
                  <a:tcPr marL="9525" marR="9525" marT="9525" marB="0" anchor="b"/>
                </a:tc>
                <a:tc>
                  <a:txBody>
                    <a:bodyPr/>
                    <a:lstStyle/>
                    <a:p>
                      <a:pPr algn="r" fontAlgn="b"/>
                      <a:r>
                        <a:rPr lang="fr-CA" sz="1100" b="0" i="0" u="none" strike="noStrike">
                          <a:solidFill>
                            <a:srgbClr val="000000"/>
                          </a:solidFill>
                          <a:effectLst/>
                          <a:latin typeface="Calibri"/>
                        </a:rPr>
                        <a:t>-260659</a:t>
                      </a:r>
                    </a:p>
                  </a:txBody>
                  <a:tcPr marL="9525" marR="9525" marT="9525" marB="0" anchor="b"/>
                </a:tc>
                <a:tc>
                  <a:txBody>
                    <a:bodyPr/>
                    <a:lstStyle/>
                    <a:p>
                      <a:pPr algn="r" fontAlgn="b"/>
                      <a:r>
                        <a:rPr lang="fr-CA" sz="1100" b="0" i="0" u="none" strike="noStrike" dirty="0">
                          <a:solidFill>
                            <a:srgbClr val="000000"/>
                          </a:solidFill>
                          <a:effectLst/>
                          <a:latin typeface="Calibri"/>
                        </a:rPr>
                        <a:t>-335815</a:t>
                      </a:r>
                    </a:p>
                  </a:txBody>
                  <a:tcPr marL="9525" marR="9525" marT="9525" marB="0" anchor="b"/>
                </a:tc>
              </a:tr>
            </a:tbl>
          </a:graphicData>
        </a:graphic>
      </p:graphicFrame>
      <p:graphicFrame>
        <p:nvGraphicFramePr>
          <p:cNvPr id="9" name="Chart 8"/>
          <p:cNvGraphicFramePr>
            <a:graphicFrameLocks/>
          </p:cNvGraphicFramePr>
          <p:nvPr>
            <p:extLst>
              <p:ext uri="{D42A27DB-BD31-4B8C-83A1-F6EECF244321}">
                <p14:modId xmlns:p14="http://schemas.microsoft.com/office/powerpoint/2010/main" val="108296923"/>
              </p:ext>
            </p:extLst>
          </p:nvPr>
        </p:nvGraphicFramePr>
        <p:xfrm>
          <a:off x="2286000" y="3276600"/>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Connector 9"/>
          <p:cNvCxnSpPr/>
          <p:nvPr/>
        </p:nvCxnSpPr>
        <p:spPr>
          <a:xfrm>
            <a:off x="3276600" y="3429000"/>
            <a:ext cx="0" cy="2057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2435872" y="2967335"/>
            <a:ext cx="4272260"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Unsustainable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8" name="Straight Connector 7"/>
          <p:cNvCxnSpPr/>
          <p:nvPr/>
        </p:nvCxnSpPr>
        <p:spPr>
          <a:xfrm>
            <a:off x="3657600" y="3421602"/>
            <a:ext cx="0" cy="20647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396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access more resources?</a:t>
            </a:r>
            <a:endParaRPr lang="fr-CA" dirty="0"/>
          </a:p>
        </p:txBody>
      </p:sp>
      <p:sp>
        <p:nvSpPr>
          <p:cNvPr id="3" name="Content Placeholder 2"/>
          <p:cNvSpPr>
            <a:spLocks noGrp="1"/>
          </p:cNvSpPr>
          <p:nvPr>
            <p:ph sz="quarter" idx="1"/>
          </p:nvPr>
        </p:nvSpPr>
        <p:spPr>
          <a:xfrm>
            <a:off x="457200" y="1600200"/>
            <a:ext cx="8229600" cy="3505199"/>
          </a:xfrm>
        </p:spPr>
        <p:txBody>
          <a:bodyPr>
            <a:normAutofit fontScale="92500" lnSpcReduction="20000"/>
          </a:bodyPr>
          <a:lstStyle/>
          <a:p>
            <a:r>
              <a:rPr lang="en-US" dirty="0" smtClean="0"/>
              <a:t>The Netherlands has a surplus in Fishing Grounds, and a serious deficit in Carbon, Grazing, and Forest Lands.</a:t>
            </a:r>
          </a:p>
          <a:p>
            <a:r>
              <a:rPr lang="en-US" dirty="0" smtClean="0"/>
              <a:t>By entering a co-management agreement with another community to ensure that the continued management of the biome, the resource can be made available in perpetuity.</a:t>
            </a:r>
          </a:p>
          <a:p>
            <a:r>
              <a:rPr lang="en-US" dirty="0" smtClean="0"/>
              <a:t>In this case, they arrange to co-manage grazing land with Australia, and Carbon Sequestration with the Quebec Cree, in exchange for surplus fishing grounds. </a:t>
            </a:r>
            <a:endParaRPr lang="fr-CA" dirty="0"/>
          </a:p>
        </p:txBody>
      </p:sp>
      <p:graphicFrame>
        <p:nvGraphicFramePr>
          <p:cNvPr id="4" name="Table 3"/>
          <p:cNvGraphicFramePr>
            <a:graphicFrameLocks noGrp="1"/>
          </p:cNvGraphicFramePr>
          <p:nvPr>
            <p:extLst>
              <p:ext uri="{D42A27DB-BD31-4B8C-83A1-F6EECF244321}">
                <p14:modId xmlns:p14="http://schemas.microsoft.com/office/powerpoint/2010/main" val="1849066309"/>
              </p:ext>
            </p:extLst>
          </p:nvPr>
        </p:nvGraphicFramePr>
        <p:xfrm>
          <a:off x="1746250" y="5181600"/>
          <a:ext cx="5651500" cy="1333500"/>
        </p:xfrm>
        <a:graphic>
          <a:graphicData uri="http://schemas.openxmlformats.org/drawingml/2006/table">
            <a:tbl>
              <a:tblPr>
                <a:tableStyleId>{5C22544A-7EE6-4342-B048-85BDC9FD1C3A}</a:tableStyleId>
              </a:tblPr>
              <a:tblGrid>
                <a:gridCol w="1241039"/>
                <a:gridCol w="133650"/>
                <a:gridCol w="610973"/>
                <a:gridCol w="610973"/>
                <a:gridCol w="610973"/>
                <a:gridCol w="610973"/>
                <a:gridCol w="610973"/>
                <a:gridCol w="610973"/>
                <a:gridCol w="610973"/>
              </a:tblGrid>
              <a:tr h="381000">
                <a:tc gridSpan="2">
                  <a:txBody>
                    <a:bodyPr/>
                    <a:lstStyle/>
                    <a:p>
                      <a:pPr algn="l" fontAlgn="b"/>
                      <a:r>
                        <a:rPr lang="fr-CA" sz="1100" u="none" strike="noStrike" dirty="0" err="1">
                          <a:effectLst/>
                        </a:rPr>
                        <a:t>With</a:t>
                      </a:r>
                      <a:r>
                        <a:rPr lang="fr-CA" sz="1100" u="none" strike="noStrike" dirty="0">
                          <a:effectLst/>
                        </a:rPr>
                        <a:t> </a:t>
                      </a:r>
                      <a:r>
                        <a:rPr lang="fr-CA" sz="1100" u="none" strike="noStrike" dirty="0" err="1">
                          <a:effectLst/>
                        </a:rPr>
                        <a:t>co</a:t>
                      </a:r>
                      <a:r>
                        <a:rPr lang="fr-CA" sz="1100" u="none" strike="noStrike" dirty="0">
                          <a:effectLst/>
                        </a:rPr>
                        <a:t>-management</a:t>
                      </a:r>
                      <a:endParaRPr lang="fr-CA" sz="1100" b="0" i="0" u="none" strike="noStrike" dirty="0">
                        <a:solidFill>
                          <a:srgbClr val="000000"/>
                        </a:solidFill>
                        <a:effectLst/>
                        <a:latin typeface="Calibri"/>
                      </a:endParaRPr>
                    </a:p>
                  </a:txBody>
                  <a:tcPr marL="9525" marR="9525" marT="9525" marB="0" anchor="b"/>
                </a:tc>
                <a:tc hMerge="1">
                  <a:txBody>
                    <a:bodyPr/>
                    <a:lstStyle/>
                    <a:p>
                      <a:endParaRPr lang="fr-CA"/>
                    </a:p>
                  </a:txBody>
                  <a:tcPr/>
                </a:tc>
                <a:tc>
                  <a:txBody>
                    <a:bodyPr/>
                    <a:lstStyle/>
                    <a:p>
                      <a:pPr algn="l" fontAlgn="b"/>
                      <a:r>
                        <a:rPr lang="fr-CA" sz="1100" u="none" strike="noStrike">
                          <a:effectLst/>
                        </a:rPr>
                        <a:t>Built up land</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Carbon</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dirty="0" err="1">
                          <a:effectLst/>
                        </a:rPr>
                        <a:t>Crop</a:t>
                      </a:r>
                      <a:r>
                        <a:rPr lang="fr-CA" sz="1100" u="none" strike="noStrike" dirty="0">
                          <a:effectLst/>
                        </a:rPr>
                        <a:t> land</a:t>
                      </a:r>
                      <a:endParaRPr lang="fr-CA" sz="1100" b="0" i="0" u="none" strike="noStrike" dirty="0">
                        <a:solidFill>
                          <a:srgbClr val="000000"/>
                        </a:solidFill>
                        <a:effectLst/>
                        <a:latin typeface="Calibri"/>
                      </a:endParaRPr>
                    </a:p>
                  </a:txBody>
                  <a:tcPr marL="9525" marR="9525" marT="9525" marB="0" anchor="b"/>
                </a:tc>
                <a:tc>
                  <a:txBody>
                    <a:bodyPr/>
                    <a:lstStyle/>
                    <a:p>
                      <a:pPr algn="l" fontAlgn="b"/>
                      <a:r>
                        <a:rPr lang="fr-CA" sz="1100" u="none" strike="noStrike">
                          <a:effectLst/>
                        </a:rPr>
                        <a:t>Fishing grounds</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Forest products</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Grazing land</a:t>
                      </a:r>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Total</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a:effectLst/>
                        </a:rPr>
                        <a:t>Ecological Footprint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3.86</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0.51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5.94</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a:effectLst/>
                        </a:rPr>
                        <a:t>Biocapacity</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2.9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0.23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0.44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3.82</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a:effectLst/>
                        </a:rPr>
                        <a:t>Lesser of the two</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2.9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0.23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0.08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0.44</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dirty="0">
                          <a:effectLst/>
                        </a:rPr>
                        <a:t>3.82</a:t>
                      </a:r>
                      <a:endParaRPr lang="fr-CA" sz="1100" b="0" i="0" u="none" strike="noStrike" dirty="0">
                        <a:solidFill>
                          <a:srgbClr val="000000"/>
                        </a:solidFill>
                        <a:effectLst/>
                        <a:latin typeface="Calibri"/>
                      </a:endParaRPr>
                    </a:p>
                  </a:txBody>
                  <a:tcPr marL="9525" marR="9525" marT="9525" marB="0" anchor="b"/>
                </a:tc>
              </a:tr>
              <a:tr h="190500">
                <a:tc>
                  <a:txBody>
                    <a:bodyPr/>
                    <a:lstStyle/>
                    <a:p>
                      <a:pPr algn="l" fontAlgn="b"/>
                      <a:r>
                        <a:rPr lang="en-US" sz="1100" b="0" i="0" u="none" strike="noStrike" dirty="0" smtClean="0">
                          <a:solidFill>
                            <a:srgbClr val="000000"/>
                          </a:solidFill>
                          <a:effectLst/>
                          <a:latin typeface="Calibri"/>
                        </a:rPr>
                        <a:t>CMBC</a:t>
                      </a:r>
                      <a:endParaRPr lang="fr-CA" sz="1100" b="0" i="0" u="none" strike="noStrike" dirty="0">
                        <a:solidFill>
                          <a:srgbClr val="000000"/>
                        </a:solidFill>
                        <a:effectLst/>
                        <a:latin typeface="Calibri"/>
                      </a:endParaRPr>
                    </a:p>
                  </a:txBody>
                  <a:tcPr marL="9525" marR="9525" marT="9525" marB="0" anchor="b"/>
                </a:tc>
                <a:tc>
                  <a:txBody>
                    <a:bodyPr/>
                    <a:lstStyle/>
                    <a:p>
                      <a:pPr algn="l"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2.9</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0.23</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0.08</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0.08</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0.44</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en-US" sz="1100" b="0" i="0" u="none" strike="noStrike" dirty="0" smtClean="0">
                          <a:solidFill>
                            <a:srgbClr val="000000"/>
                          </a:solidFill>
                          <a:effectLst/>
                          <a:latin typeface="Calibri"/>
                        </a:rPr>
                        <a:t>3.73</a:t>
                      </a:r>
                      <a:endParaRPr lang="fr-CA" sz="1100" b="0" i="0" u="none" strike="noStrike" dirty="0">
                        <a:solidFill>
                          <a:srgbClr val="000000"/>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16566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Include Co-management</a:t>
            </a:r>
            <a:endParaRPr lang="fr-CA"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780252986"/>
              </p:ext>
            </p:extLst>
          </p:nvPr>
        </p:nvGraphicFramePr>
        <p:xfrm>
          <a:off x="1689101" y="1524000"/>
          <a:ext cx="5765797" cy="1524000"/>
        </p:xfrm>
        <a:graphic>
          <a:graphicData uri="http://schemas.openxmlformats.org/drawingml/2006/table">
            <a:tbl>
              <a:tblPr>
                <a:tableStyleId>{5C22544A-7EE6-4342-B048-85BDC9FD1C3A}</a:tableStyleId>
              </a:tblPr>
              <a:tblGrid>
                <a:gridCol w="1246402"/>
                <a:gridCol w="256892"/>
                <a:gridCol w="608929"/>
                <a:gridCol w="608929"/>
                <a:gridCol w="608929"/>
                <a:gridCol w="608929"/>
                <a:gridCol w="608929"/>
                <a:gridCol w="608929"/>
                <a:gridCol w="608929"/>
              </a:tblGrid>
              <a:tr h="381000">
                <a:tc gridSpan="4">
                  <a:txBody>
                    <a:bodyPr/>
                    <a:lstStyle/>
                    <a:p>
                      <a:pPr algn="ctr" fontAlgn="b"/>
                      <a:r>
                        <a:rPr lang="fr-CA" sz="1100" u="none" strike="noStrike" dirty="0" err="1">
                          <a:effectLst/>
                        </a:rPr>
                        <a:t>With</a:t>
                      </a:r>
                      <a:r>
                        <a:rPr lang="fr-CA" sz="1100" u="none" strike="noStrike" dirty="0">
                          <a:effectLst/>
                        </a:rPr>
                        <a:t> </a:t>
                      </a:r>
                      <a:r>
                        <a:rPr lang="fr-CA" sz="1100" u="none" strike="noStrike" dirty="0" smtClean="0">
                          <a:effectLst/>
                        </a:rPr>
                        <a:t>Co-management</a:t>
                      </a:r>
                      <a:endParaRPr lang="fr-CA" sz="1100" b="0" i="0" u="none" strike="noStrike" dirty="0">
                        <a:solidFill>
                          <a:srgbClr val="000000"/>
                        </a:solidFill>
                        <a:effectLst/>
                        <a:latin typeface="Calibri"/>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a:txBody>
                    <a:bodyPr/>
                    <a:lstStyle/>
                    <a:p>
                      <a:pPr algn="l" fontAlgn="b"/>
                      <a:r>
                        <a:rPr lang="fr-CA" sz="1100" u="none" strike="noStrike">
                          <a:effectLst/>
                        </a:rPr>
                        <a:t>Lowest Quartile</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Median</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Highest Quartile</a:t>
                      </a:r>
                      <a:endParaRPr lang="fr-CA" sz="1100" b="0" i="0" u="none" strike="noStrike">
                        <a:solidFill>
                          <a:srgbClr val="000000"/>
                        </a:solidFill>
                        <a:effectLst/>
                        <a:latin typeface="Calibri"/>
                      </a:endParaRPr>
                    </a:p>
                  </a:txBody>
                  <a:tcPr marL="9525" marR="9525" marT="9525" marB="0" anchor="b"/>
                </a:tc>
              </a:tr>
              <a:tr h="190500">
                <a:tc gridSpan="2">
                  <a:txBody>
                    <a:bodyPr/>
                    <a:lstStyle/>
                    <a:p>
                      <a:pPr algn="l" fontAlgn="b"/>
                      <a:r>
                        <a:rPr lang="en-CA" sz="1100" u="none" strike="noStrike">
                          <a:effectLst/>
                        </a:rPr>
                        <a:t>Time use to meet needs</a:t>
                      </a:r>
                      <a:endParaRPr lang="en-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980</a:t>
                      </a:r>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921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900</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890</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884</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a:effectLst/>
                        </a:rPr>
                        <a:t>Ecological footprint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3.3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4.3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5.6</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9.2</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a:effectLst/>
                        </a:rPr>
                        <a:t>Effectiveness</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64%</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70%</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75%</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79%</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82%</a:t>
                      </a:r>
                      <a:endParaRPr lang="fr-CA" sz="1100" b="0" i="0" u="none" strike="noStrike">
                        <a:solidFill>
                          <a:srgbClr val="000000"/>
                        </a:solidFill>
                        <a:effectLst/>
                        <a:latin typeface="Calibri"/>
                      </a:endParaRPr>
                    </a:p>
                  </a:txBody>
                  <a:tcPr marL="9525" marR="9525" marT="9525" marB="0" anchor="b"/>
                </a:tc>
              </a:tr>
              <a:tr h="190500">
                <a:tc>
                  <a:txBody>
                    <a:bodyPr/>
                    <a:lstStyle/>
                    <a:p>
                      <a:pPr algn="l" fontAlgn="b"/>
                      <a:r>
                        <a:rPr lang="fr-CA" sz="1100" u="none" strike="noStrike">
                          <a:effectLst/>
                        </a:rPr>
                        <a:t>Future Time cost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-27.3</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25.2</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93.6</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172.5</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282.9</a:t>
                      </a:r>
                      <a:endParaRPr lang="fr-CA" sz="1100" b="0" i="0" u="none" strike="noStrike">
                        <a:solidFill>
                          <a:srgbClr val="000000"/>
                        </a:solidFill>
                        <a:effectLst/>
                        <a:latin typeface="Calibri"/>
                      </a:endParaRPr>
                    </a:p>
                  </a:txBody>
                  <a:tcPr marL="9525" marR="9525" marT="9525" marB="0" anchor="b"/>
                </a:tc>
              </a:tr>
              <a:tr h="190500">
                <a:tc gridSpan="2">
                  <a:txBody>
                    <a:bodyPr/>
                    <a:lstStyle/>
                    <a:p>
                      <a:pPr algn="l" fontAlgn="b"/>
                      <a:r>
                        <a:rPr lang="fr-CA" sz="1100" u="none" strike="noStrike">
                          <a:effectLst/>
                        </a:rPr>
                        <a:t>Potential Quality of Life</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487.5</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492.5</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447.8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378.1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272.0</a:t>
                      </a:r>
                      <a:endParaRPr lang="fr-CA" sz="1100" b="0" i="0" u="none" strike="noStrike">
                        <a:solidFill>
                          <a:srgbClr val="000000"/>
                        </a:solidFill>
                        <a:effectLst/>
                        <a:latin typeface="Calibri"/>
                      </a:endParaRPr>
                    </a:p>
                  </a:txBody>
                  <a:tcPr marL="9525" marR="9525" marT="9525" marB="0" anchor="b"/>
                </a:tc>
              </a:tr>
              <a:tr h="190500">
                <a:tc gridSpan="2">
                  <a:txBody>
                    <a:bodyPr/>
                    <a:lstStyle/>
                    <a:p>
                      <a:pPr algn="l" fontAlgn="b"/>
                      <a:r>
                        <a:rPr lang="fr-CA" sz="1100" u="none" strike="noStrike">
                          <a:effectLst/>
                        </a:rPr>
                        <a:t>Actualized Quality of Life</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u="none" strike="noStrike">
                          <a:effectLst/>
                        </a:rPr>
                        <a:t>-48.2</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86.5</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117.1</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a:effectLst/>
                        </a:rPr>
                        <a:t>95.8</a:t>
                      </a:r>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u="none" strike="noStrike" dirty="0">
                          <a:effectLst/>
                        </a:rPr>
                        <a:t>15.6</a:t>
                      </a:r>
                      <a:endParaRPr lang="fr-CA" sz="1100" b="0" i="0" u="none" strike="noStrike" dirty="0">
                        <a:solidFill>
                          <a:srgbClr val="000000"/>
                        </a:solidFill>
                        <a:effectLst/>
                        <a:latin typeface="Calibri"/>
                      </a:endParaRPr>
                    </a:p>
                  </a:txBody>
                  <a:tcPr marL="9525" marR="9525" marT="9525" marB="0" anchor="b"/>
                </a:tc>
              </a:tr>
            </a:tbl>
          </a:graphicData>
        </a:graphic>
      </p:graphicFrame>
      <p:graphicFrame>
        <p:nvGraphicFramePr>
          <p:cNvPr id="7" name="Chart 6"/>
          <p:cNvGraphicFramePr>
            <a:graphicFrameLocks/>
          </p:cNvGraphicFramePr>
          <p:nvPr>
            <p:extLst>
              <p:ext uri="{D42A27DB-BD31-4B8C-83A1-F6EECF244321}">
                <p14:modId xmlns:p14="http://schemas.microsoft.com/office/powerpoint/2010/main" val="2169252841"/>
              </p:ext>
            </p:extLst>
          </p:nvPr>
        </p:nvGraphicFramePr>
        <p:xfrm>
          <a:off x="2286000" y="3276600"/>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p:cNvCxnSpPr/>
          <p:nvPr/>
        </p:nvCxnSpPr>
        <p:spPr>
          <a:xfrm>
            <a:off x="3657600" y="3421602"/>
            <a:ext cx="0" cy="20647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191000" y="3429000"/>
            <a:ext cx="0" cy="2057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14800" y="3421602"/>
            <a:ext cx="0" cy="2064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8331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 Effectiveness</a:t>
            </a:r>
            <a:endParaRPr lang="fr-CA"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2689042466"/>
              </p:ext>
            </p:extLst>
          </p:nvPr>
        </p:nvGraphicFramePr>
        <p:xfrm>
          <a:off x="1689101" y="1524000"/>
          <a:ext cx="5765797" cy="1524000"/>
        </p:xfrm>
        <a:graphic>
          <a:graphicData uri="http://schemas.openxmlformats.org/drawingml/2006/table">
            <a:tbl>
              <a:tblPr>
                <a:tableStyleId>{5C22544A-7EE6-4342-B048-85BDC9FD1C3A}</a:tableStyleId>
              </a:tblPr>
              <a:tblGrid>
                <a:gridCol w="1246402"/>
                <a:gridCol w="256892"/>
                <a:gridCol w="608929"/>
                <a:gridCol w="608929"/>
                <a:gridCol w="608929"/>
                <a:gridCol w="608929"/>
                <a:gridCol w="608929"/>
                <a:gridCol w="608929"/>
                <a:gridCol w="608929"/>
              </a:tblGrid>
              <a:tr h="381000">
                <a:tc gridSpan="4">
                  <a:txBody>
                    <a:bodyPr/>
                    <a:lstStyle/>
                    <a:p>
                      <a:pPr algn="ctr" fontAlgn="b"/>
                      <a:r>
                        <a:rPr lang="fr-CA" sz="1100" u="none" strike="noStrike" dirty="0" err="1">
                          <a:effectLst/>
                          <a:latin typeface="+mj-lt"/>
                        </a:rPr>
                        <a:t>With</a:t>
                      </a:r>
                      <a:r>
                        <a:rPr lang="fr-CA" sz="1100" u="none" strike="noStrike" dirty="0">
                          <a:effectLst/>
                          <a:latin typeface="+mj-lt"/>
                        </a:rPr>
                        <a:t> </a:t>
                      </a:r>
                      <a:r>
                        <a:rPr lang="fr-CA" sz="1100" u="none" strike="noStrike" dirty="0" err="1" smtClean="0">
                          <a:effectLst/>
                          <a:latin typeface="+mj-lt"/>
                        </a:rPr>
                        <a:t>Human</a:t>
                      </a:r>
                      <a:r>
                        <a:rPr lang="fr-CA" sz="1100" u="none" strike="noStrike" dirty="0" smtClean="0">
                          <a:effectLst/>
                          <a:latin typeface="+mj-lt"/>
                        </a:rPr>
                        <a:t> </a:t>
                      </a:r>
                      <a:r>
                        <a:rPr lang="fr-CA" sz="1100" u="none" strike="noStrike" dirty="0" err="1" smtClean="0">
                          <a:effectLst/>
                          <a:latin typeface="+mj-lt"/>
                        </a:rPr>
                        <a:t>Development</a:t>
                      </a:r>
                      <a:endParaRPr lang="fr-CA" sz="1100" b="0" i="0" u="none" strike="noStrike" dirty="0">
                        <a:solidFill>
                          <a:srgbClr val="000000"/>
                        </a:solidFill>
                        <a:effectLst/>
                        <a:latin typeface="+mj-lt"/>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a:txBody>
                    <a:bodyPr/>
                    <a:lstStyle/>
                    <a:p>
                      <a:pPr algn="l" fontAlgn="b"/>
                      <a:r>
                        <a:rPr lang="fr-CA" sz="1100" u="none" strike="noStrike">
                          <a:effectLst/>
                          <a:latin typeface="+mj-lt"/>
                        </a:rPr>
                        <a:t>Lowest Quartile</a:t>
                      </a:r>
                      <a:endParaRPr lang="fr-CA" sz="1100" b="0" i="0" u="none" strike="noStrike">
                        <a:solidFill>
                          <a:srgbClr val="000000"/>
                        </a:solidFill>
                        <a:effectLst/>
                        <a:latin typeface="+mj-lt"/>
                      </a:endParaRPr>
                    </a:p>
                  </a:txBody>
                  <a:tcPr marL="9525" marR="9525" marT="9525" marB="0" anchor="b"/>
                </a:tc>
                <a:tc>
                  <a:txBody>
                    <a:bodyPr/>
                    <a:lstStyle/>
                    <a:p>
                      <a:pPr algn="l" fontAlgn="b"/>
                      <a:endParaRPr lang="fr-CA" sz="1100" b="0" i="0" u="none" strike="noStrike">
                        <a:solidFill>
                          <a:srgbClr val="000000"/>
                        </a:solidFill>
                        <a:effectLst/>
                        <a:latin typeface="+mj-lt"/>
                      </a:endParaRPr>
                    </a:p>
                  </a:txBody>
                  <a:tcPr marL="9525" marR="9525" marT="9525" marB="0" anchor="b"/>
                </a:tc>
                <a:tc>
                  <a:txBody>
                    <a:bodyPr/>
                    <a:lstStyle/>
                    <a:p>
                      <a:pPr algn="l" fontAlgn="b"/>
                      <a:r>
                        <a:rPr lang="fr-CA" sz="1100" u="none" strike="noStrike">
                          <a:effectLst/>
                          <a:latin typeface="+mj-lt"/>
                        </a:rPr>
                        <a:t>Median</a:t>
                      </a:r>
                      <a:endParaRPr lang="fr-CA" sz="1100" b="0" i="0" u="none" strike="noStrike">
                        <a:solidFill>
                          <a:srgbClr val="000000"/>
                        </a:solidFill>
                        <a:effectLst/>
                        <a:latin typeface="+mj-lt"/>
                      </a:endParaRPr>
                    </a:p>
                  </a:txBody>
                  <a:tcPr marL="9525" marR="9525" marT="9525" marB="0" anchor="b"/>
                </a:tc>
                <a:tc>
                  <a:txBody>
                    <a:bodyPr/>
                    <a:lstStyle/>
                    <a:p>
                      <a:pPr algn="l" fontAlgn="b"/>
                      <a:endParaRPr lang="fr-CA" sz="1100" b="0" i="0" u="none" strike="noStrike">
                        <a:solidFill>
                          <a:srgbClr val="000000"/>
                        </a:solidFill>
                        <a:effectLst/>
                        <a:latin typeface="+mj-lt"/>
                      </a:endParaRPr>
                    </a:p>
                  </a:txBody>
                  <a:tcPr marL="9525" marR="9525" marT="9525" marB="0" anchor="b"/>
                </a:tc>
                <a:tc>
                  <a:txBody>
                    <a:bodyPr/>
                    <a:lstStyle/>
                    <a:p>
                      <a:pPr algn="l" fontAlgn="b"/>
                      <a:r>
                        <a:rPr lang="fr-CA" sz="1100" u="none" strike="noStrike">
                          <a:effectLst/>
                          <a:latin typeface="+mj-lt"/>
                        </a:rPr>
                        <a:t>Highest Quartile</a:t>
                      </a:r>
                      <a:endParaRPr lang="fr-CA" sz="1100" b="0" i="0" u="none" strike="noStrike">
                        <a:solidFill>
                          <a:srgbClr val="000000"/>
                        </a:solidFill>
                        <a:effectLst/>
                        <a:latin typeface="+mj-lt"/>
                      </a:endParaRPr>
                    </a:p>
                  </a:txBody>
                  <a:tcPr marL="9525" marR="9525" marT="9525" marB="0" anchor="b"/>
                </a:tc>
              </a:tr>
              <a:tr h="190500">
                <a:tc gridSpan="2">
                  <a:txBody>
                    <a:bodyPr/>
                    <a:lstStyle/>
                    <a:p>
                      <a:pPr algn="l" fontAlgn="b"/>
                      <a:r>
                        <a:rPr lang="en-CA" sz="1100" u="none" strike="noStrike" dirty="0">
                          <a:effectLst/>
                          <a:latin typeface="+mj-lt"/>
                        </a:rPr>
                        <a:t>Time use to meet needs</a:t>
                      </a:r>
                      <a:endParaRPr lang="en-CA" sz="1100" b="0" i="0" u="none" strike="noStrike" dirty="0">
                        <a:solidFill>
                          <a:srgbClr val="000000"/>
                        </a:solidFill>
                        <a:effectLst/>
                        <a:latin typeface="+mj-lt"/>
                      </a:endParaRPr>
                    </a:p>
                  </a:txBody>
                  <a:tcPr marL="9525" marR="9525" marT="9525" marB="0" anchor="b"/>
                </a:tc>
                <a:tc hMerge="1">
                  <a:txBody>
                    <a:bodyPr/>
                    <a:lstStyle/>
                    <a:p>
                      <a:endParaRPr lang="fr-CA"/>
                    </a:p>
                  </a:txBody>
                  <a:tcPr/>
                </a:tc>
                <a:tc>
                  <a:txBody>
                    <a:bodyPr/>
                    <a:lstStyle/>
                    <a:p>
                      <a:pPr algn="r" fontAlgn="b"/>
                      <a:endParaRPr lang="fr-CA" sz="1100" b="0" i="0" u="none" strike="noStrike" dirty="0">
                        <a:solidFill>
                          <a:srgbClr val="000000"/>
                        </a:solidFill>
                        <a:effectLst/>
                        <a:latin typeface="+mj-lt"/>
                      </a:endParaRPr>
                    </a:p>
                  </a:txBody>
                  <a:tcPr marL="9525" marR="9525" marT="9525" marB="0" anchor="b"/>
                </a:tc>
                <a:tc>
                  <a:txBody>
                    <a:bodyPr/>
                    <a:lstStyle/>
                    <a:p>
                      <a:pPr algn="r" fontAlgn="b"/>
                      <a:endParaRPr lang="fr-CA" sz="1100" b="0" i="0" u="none" strike="noStrike">
                        <a:solidFill>
                          <a:srgbClr val="000000"/>
                        </a:solidFill>
                        <a:effectLst/>
                        <a:latin typeface="+mj-lt"/>
                      </a:endParaRPr>
                    </a:p>
                  </a:txBody>
                  <a:tcPr marL="9525" marR="9525" marT="9525" marB="0" anchor="b"/>
                </a:tc>
                <a:tc>
                  <a:txBody>
                    <a:bodyPr/>
                    <a:lstStyle/>
                    <a:p>
                      <a:pPr algn="r" fontAlgn="b"/>
                      <a:r>
                        <a:rPr lang="fr-CA" sz="1100" b="0" i="0" u="none" strike="noStrike" dirty="0" smtClean="0">
                          <a:solidFill>
                            <a:srgbClr val="000000"/>
                          </a:solidFill>
                          <a:effectLst/>
                          <a:latin typeface="+mj-lt"/>
                        </a:rPr>
                        <a:t>980</a:t>
                      </a:r>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dirty="0" smtClean="0">
                          <a:solidFill>
                            <a:srgbClr val="000000"/>
                          </a:solidFill>
                          <a:effectLst/>
                          <a:latin typeface="+mj-lt"/>
                        </a:rPr>
                        <a:t>921</a:t>
                      </a:r>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dirty="0" smtClean="0">
                          <a:solidFill>
                            <a:srgbClr val="000000"/>
                          </a:solidFill>
                          <a:effectLst/>
                          <a:latin typeface="+mj-lt"/>
                        </a:rPr>
                        <a:t>900</a:t>
                      </a:r>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dirty="0" smtClean="0">
                          <a:solidFill>
                            <a:srgbClr val="000000"/>
                          </a:solidFill>
                          <a:effectLst/>
                          <a:latin typeface="+mj-lt"/>
                        </a:rPr>
                        <a:t>890</a:t>
                      </a:r>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dirty="0" smtClean="0">
                          <a:solidFill>
                            <a:srgbClr val="000000"/>
                          </a:solidFill>
                          <a:effectLst/>
                          <a:latin typeface="+mj-lt"/>
                        </a:rPr>
                        <a:t>884</a:t>
                      </a:r>
                      <a:endParaRPr lang="fr-CA" sz="1100" b="0" i="0" u="none" strike="noStrike" dirty="0">
                        <a:solidFill>
                          <a:srgbClr val="000000"/>
                        </a:solidFill>
                        <a:effectLst/>
                        <a:latin typeface="+mj-lt"/>
                      </a:endParaRPr>
                    </a:p>
                  </a:txBody>
                  <a:tcPr marL="9525" marR="9525" marT="9525" marB="0" anchor="b"/>
                </a:tc>
              </a:tr>
              <a:tr h="190500">
                <a:tc>
                  <a:txBody>
                    <a:bodyPr/>
                    <a:lstStyle/>
                    <a:p>
                      <a:pPr algn="l" fontAlgn="b"/>
                      <a:r>
                        <a:rPr lang="fr-CA" sz="1100" u="none" strike="noStrike">
                          <a:effectLst/>
                          <a:latin typeface="+mj-lt"/>
                        </a:rPr>
                        <a:t>Ecological footprint</a:t>
                      </a:r>
                      <a:endParaRPr lang="fr-CA" sz="1100" b="0" i="0" u="none" strike="noStrike">
                        <a:solidFill>
                          <a:srgbClr val="000000"/>
                        </a:solidFill>
                        <a:effectLst/>
                        <a:latin typeface="+mj-lt"/>
                      </a:endParaRPr>
                    </a:p>
                  </a:txBody>
                  <a:tcPr marL="9525" marR="9525" marT="9525" marB="0" anchor="b"/>
                </a:tc>
                <a:tc>
                  <a:txBody>
                    <a:bodyPr/>
                    <a:lstStyle/>
                    <a:p>
                      <a:pPr algn="l"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dirty="0">
                          <a:solidFill>
                            <a:srgbClr val="000000"/>
                          </a:solidFill>
                          <a:effectLst/>
                          <a:latin typeface="+mj-lt"/>
                        </a:rPr>
                        <a:t>3.3</a:t>
                      </a:r>
                    </a:p>
                  </a:txBody>
                  <a:tcPr marL="9525" marR="9525" marT="9525" marB="0" anchor="b"/>
                </a:tc>
                <a:tc>
                  <a:txBody>
                    <a:bodyPr/>
                    <a:lstStyle/>
                    <a:p>
                      <a:pPr algn="r" fontAlgn="b"/>
                      <a:r>
                        <a:rPr lang="fr-CA" sz="1100" b="0" i="0" u="none" strike="noStrike" dirty="0">
                          <a:solidFill>
                            <a:srgbClr val="000000"/>
                          </a:solidFill>
                          <a:effectLst/>
                          <a:latin typeface="+mj-lt"/>
                        </a:rPr>
                        <a:t>4.3</a:t>
                      </a:r>
                    </a:p>
                  </a:txBody>
                  <a:tcPr marL="9525" marR="9525" marT="9525" marB="0" anchor="b"/>
                </a:tc>
                <a:tc>
                  <a:txBody>
                    <a:bodyPr/>
                    <a:lstStyle/>
                    <a:p>
                      <a:pPr algn="r" fontAlgn="b"/>
                      <a:r>
                        <a:rPr lang="fr-CA" sz="1100" b="0" i="0" u="none" strike="noStrike">
                          <a:solidFill>
                            <a:srgbClr val="000000"/>
                          </a:solidFill>
                          <a:effectLst/>
                          <a:latin typeface="+mj-lt"/>
                        </a:rPr>
                        <a:t>5.6</a:t>
                      </a:r>
                    </a:p>
                  </a:txBody>
                  <a:tcPr marL="9525" marR="9525" marT="9525" marB="0" anchor="b"/>
                </a:tc>
                <a:tc>
                  <a:txBody>
                    <a:bodyPr/>
                    <a:lstStyle/>
                    <a:p>
                      <a:pPr algn="r" fontAlgn="b"/>
                      <a:r>
                        <a:rPr lang="fr-CA" sz="1100" b="0" i="0" u="none" strike="noStrike">
                          <a:solidFill>
                            <a:srgbClr val="000000"/>
                          </a:solidFill>
                          <a:effectLst/>
                          <a:latin typeface="+mj-lt"/>
                        </a:rPr>
                        <a:t>7.1</a:t>
                      </a:r>
                    </a:p>
                  </a:txBody>
                  <a:tcPr marL="9525" marR="9525" marT="9525" marB="0" anchor="b"/>
                </a:tc>
                <a:tc>
                  <a:txBody>
                    <a:bodyPr/>
                    <a:lstStyle/>
                    <a:p>
                      <a:pPr algn="r" fontAlgn="b"/>
                      <a:r>
                        <a:rPr lang="fr-CA" sz="1100" b="0" i="0" u="none" strike="noStrike">
                          <a:solidFill>
                            <a:srgbClr val="000000"/>
                          </a:solidFill>
                          <a:effectLst/>
                          <a:latin typeface="+mj-lt"/>
                        </a:rPr>
                        <a:t>9.2</a:t>
                      </a:r>
                    </a:p>
                  </a:txBody>
                  <a:tcPr marL="9525" marR="9525" marT="9525" marB="0" anchor="b"/>
                </a:tc>
              </a:tr>
              <a:tr h="190500">
                <a:tc>
                  <a:txBody>
                    <a:bodyPr/>
                    <a:lstStyle/>
                    <a:p>
                      <a:pPr algn="l" fontAlgn="b"/>
                      <a:r>
                        <a:rPr lang="fr-CA" sz="1100" u="none" strike="noStrike">
                          <a:effectLst/>
                          <a:latin typeface="+mj-lt"/>
                        </a:rPr>
                        <a:t>Effectiveness</a:t>
                      </a:r>
                      <a:endParaRPr lang="fr-CA" sz="1100" b="0" i="0" u="none" strike="noStrike">
                        <a:solidFill>
                          <a:srgbClr val="000000"/>
                        </a:solidFill>
                        <a:effectLst/>
                        <a:latin typeface="+mj-lt"/>
                      </a:endParaRPr>
                    </a:p>
                  </a:txBody>
                  <a:tcPr marL="9525" marR="9525" marT="9525" marB="0" anchor="b"/>
                </a:tc>
                <a:tc>
                  <a:txBody>
                    <a:bodyPr/>
                    <a:lstStyle/>
                    <a:p>
                      <a:pPr algn="l"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a:solidFill>
                            <a:srgbClr val="000000"/>
                          </a:solidFill>
                          <a:effectLst/>
                          <a:latin typeface="+mj-lt"/>
                        </a:rPr>
                        <a:t>82%</a:t>
                      </a:r>
                    </a:p>
                  </a:txBody>
                  <a:tcPr marL="9525" marR="9525" marT="9525" marB="0" anchor="b"/>
                </a:tc>
                <a:tc>
                  <a:txBody>
                    <a:bodyPr/>
                    <a:lstStyle/>
                    <a:p>
                      <a:pPr algn="r" fontAlgn="b"/>
                      <a:r>
                        <a:rPr lang="fr-CA" sz="1100" b="0" i="0" u="none" strike="noStrike">
                          <a:solidFill>
                            <a:srgbClr val="000000"/>
                          </a:solidFill>
                          <a:effectLst/>
                          <a:latin typeface="+mj-lt"/>
                        </a:rPr>
                        <a:t>85%</a:t>
                      </a:r>
                    </a:p>
                  </a:txBody>
                  <a:tcPr marL="9525" marR="9525" marT="9525" marB="0" anchor="b"/>
                </a:tc>
                <a:tc>
                  <a:txBody>
                    <a:bodyPr/>
                    <a:lstStyle/>
                    <a:p>
                      <a:pPr algn="r" fontAlgn="b"/>
                      <a:r>
                        <a:rPr lang="fr-CA" sz="1100" b="0" i="0" u="none" strike="noStrike" dirty="0">
                          <a:solidFill>
                            <a:srgbClr val="000000"/>
                          </a:solidFill>
                          <a:effectLst/>
                          <a:latin typeface="+mj-lt"/>
                        </a:rPr>
                        <a:t>88%</a:t>
                      </a:r>
                    </a:p>
                  </a:txBody>
                  <a:tcPr marL="9525" marR="9525" marT="9525" marB="0" anchor="b"/>
                </a:tc>
                <a:tc>
                  <a:txBody>
                    <a:bodyPr/>
                    <a:lstStyle/>
                    <a:p>
                      <a:pPr algn="r" fontAlgn="b"/>
                      <a:r>
                        <a:rPr lang="fr-CA" sz="1100" b="0" i="0" u="none" strike="noStrike">
                          <a:solidFill>
                            <a:srgbClr val="000000"/>
                          </a:solidFill>
                          <a:effectLst/>
                          <a:latin typeface="+mj-lt"/>
                        </a:rPr>
                        <a:t>90%</a:t>
                      </a:r>
                    </a:p>
                  </a:txBody>
                  <a:tcPr marL="9525" marR="9525" marT="9525" marB="0" anchor="b"/>
                </a:tc>
                <a:tc>
                  <a:txBody>
                    <a:bodyPr/>
                    <a:lstStyle/>
                    <a:p>
                      <a:pPr algn="r" fontAlgn="b"/>
                      <a:r>
                        <a:rPr lang="fr-CA" sz="1100" b="0" i="0" u="none" strike="noStrike">
                          <a:solidFill>
                            <a:srgbClr val="000000"/>
                          </a:solidFill>
                          <a:effectLst/>
                          <a:latin typeface="+mj-lt"/>
                        </a:rPr>
                        <a:t>91%</a:t>
                      </a:r>
                    </a:p>
                  </a:txBody>
                  <a:tcPr marL="9525" marR="9525" marT="9525" marB="0" anchor="b"/>
                </a:tc>
              </a:tr>
              <a:tr h="190500">
                <a:tc>
                  <a:txBody>
                    <a:bodyPr/>
                    <a:lstStyle/>
                    <a:p>
                      <a:pPr algn="l" fontAlgn="b"/>
                      <a:r>
                        <a:rPr lang="fr-CA" sz="1100" u="none" strike="noStrike">
                          <a:effectLst/>
                          <a:latin typeface="+mj-lt"/>
                        </a:rPr>
                        <a:t>Future Time cost</a:t>
                      </a:r>
                      <a:endParaRPr lang="fr-CA" sz="1100" b="0" i="0" u="none" strike="noStrike">
                        <a:solidFill>
                          <a:srgbClr val="000000"/>
                        </a:solidFill>
                        <a:effectLst/>
                        <a:latin typeface="+mj-lt"/>
                      </a:endParaRPr>
                    </a:p>
                  </a:txBody>
                  <a:tcPr marL="9525" marR="9525" marT="9525" marB="0" anchor="b"/>
                </a:tc>
                <a:tc>
                  <a:txBody>
                    <a:bodyPr/>
                    <a:lstStyle/>
                    <a:p>
                      <a:pPr algn="l"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a:solidFill>
                            <a:srgbClr val="000000"/>
                          </a:solidFill>
                          <a:effectLst/>
                          <a:latin typeface="+mj-lt"/>
                        </a:rPr>
                        <a:t>-27.3</a:t>
                      </a:r>
                    </a:p>
                  </a:txBody>
                  <a:tcPr marL="9525" marR="9525" marT="9525" marB="0" anchor="b"/>
                </a:tc>
                <a:tc>
                  <a:txBody>
                    <a:bodyPr/>
                    <a:lstStyle/>
                    <a:p>
                      <a:pPr algn="r" fontAlgn="b"/>
                      <a:r>
                        <a:rPr lang="fr-CA" sz="1100" b="0" i="0" u="none" strike="noStrike">
                          <a:solidFill>
                            <a:srgbClr val="000000"/>
                          </a:solidFill>
                          <a:effectLst/>
                          <a:latin typeface="+mj-lt"/>
                        </a:rPr>
                        <a:t>25.2</a:t>
                      </a:r>
                    </a:p>
                  </a:txBody>
                  <a:tcPr marL="9525" marR="9525" marT="9525" marB="0" anchor="b"/>
                </a:tc>
                <a:tc>
                  <a:txBody>
                    <a:bodyPr/>
                    <a:lstStyle/>
                    <a:p>
                      <a:pPr algn="r" fontAlgn="b"/>
                      <a:r>
                        <a:rPr lang="fr-CA" sz="1100" b="0" i="0" u="none" strike="noStrike" dirty="0">
                          <a:solidFill>
                            <a:srgbClr val="000000"/>
                          </a:solidFill>
                          <a:effectLst/>
                          <a:latin typeface="+mj-lt"/>
                        </a:rPr>
                        <a:t>93.6</a:t>
                      </a:r>
                    </a:p>
                  </a:txBody>
                  <a:tcPr marL="9525" marR="9525" marT="9525" marB="0" anchor="b"/>
                </a:tc>
                <a:tc>
                  <a:txBody>
                    <a:bodyPr/>
                    <a:lstStyle/>
                    <a:p>
                      <a:pPr algn="r" fontAlgn="b"/>
                      <a:r>
                        <a:rPr lang="fr-CA" sz="1100" b="0" i="0" u="none" strike="noStrike" dirty="0">
                          <a:solidFill>
                            <a:srgbClr val="000000"/>
                          </a:solidFill>
                          <a:effectLst/>
                          <a:latin typeface="+mj-lt"/>
                        </a:rPr>
                        <a:t>172.5</a:t>
                      </a:r>
                    </a:p>
                  </a:txBody>
                  <a:tcPr marL="9525" marR="9525" marT="9525" marB="0" anchor="b"/>
                </a:tc>
                <a:tc>
                  <a:txBody>
                    <a:bodyPr/>
                    <a:lstStyle/>
                    <a:p>
                      <a:pPr algn="r" fontAlgn="b"/>
                      <a:r>
                        <a:rPr lang="fr-CA" sz="1100" b="0" i="0" u="none" strike="noStrike">
                          <a:solidFill>
                            <a:srgbClr val="000000"/>
                          </a:solidFill>
                          <a:effectLst/>
                          <a:latin typeface="+mj-lt"/>
                        </a:rPr>
                        <a:t>282.9</a:t>
                      </a:r>
                    </a:p>
                  </a:txBody>
                  <a:tcPr marL="9525" marR="9525" marT="9525" marB="0" anchor="b"/>
                </a:tc>
              </a:tr>
              <a:tr h="190500">
                <a:tc gridSpan="2">
                  <a:txBody>
                    <a:bodyPr/>
                    <a:lstStyle/>
                    <a:p>
                      <a:pPr algn="l" fontAlgn="b"/>
                      <a:r>
                        <a:rPr lang="fr-CA" sz="1100" u="none" strike="noStrike">
                          <a:effectLst/>
                          <a:latin typeface="+mj-lt"/>
                        </a:rPr>
                        <a:t>Potential Quality of Life</a:t>
                      </a:r>
                      <a:endParaRPr lang="fr-CA" sz="1100" b="0" i="0" u="none" strike="noStrike">
                        <a:solidFill>
                          <a:srgbClr val="000000"/>
                        </a:solidFill>
                        <a:effectLst/>
                        <a:latin typeface="+mj-lt"/>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a:solidFill>
                            <a:srgbClr val="000000"/>
                          </a:solidFill>
                          <a:effectLst/>
                          <a:latin typeface="+mj-lt"/>
                        </a:rPr>
                        <a:t>487.5</a:t>
                      </a:r>
                    </a:p>
                  </a:txBody>
                  <a:tcPr marL="9525" marR="9525" marT="9525" marB="0" anchor="b"/>
                </a:tc>
                <a:tc>
                  <a:txBody>
                    <a:bodyPr/>
                    <a:lstStyle/>
                    <a:p>
                      <a:pPr algn="r" fontAlgn="b"/>
                      <a:r>
                        <a:rPr lang="fr-CA" sz="1100" b="0" i="0" u="none" strike="noStrike">
                          <a:solidFill>
                            <a:srgbClr val="000000"/>
                          </a:solidFill>
                          <a:effectLst/>
                          <a:latin typeface="+mj-lt"/>
                        </a:rPr>
                        <a:t>492.5</a:t>
                      </a:r>
                    </a:p>
                  </a:txBody>
                  <a:tcPr marL="9525" marR="9525" marT="9525" marB="0" anchor="b"/>
                </a:tc>
                <a:tc>
                  <a:txBody>
                    <a:bodyPr/>
                    <a:lstStyle/>
                    <a:p>
                      <a:pPr algn="r" fontAlgn="b"/>
                      <a:r>
                        <a:rPr lang="fr-CA" sz="1100" b="0" i="0" u="none" strike="noStrike">
                          <a:solidFill>
                            <a:srgbClr val="000000"/>
                          </a:solidFill>
                          <a:effectLst/>
                          <a:latin typeface="+mj-lt"/>
                        </a:rPr>
                        <a:t>447.8</a:t>
                      </a:r>
                    </a:p>
                  </a:txBody>
                  <a:tcPr marL="9525" marR="9525" marT="9525" marB="0" anchor="b"/>
                </a:tc>
                <a:tc>
                  <a:txBody>
                    <a:bodyPr/>
                    <a:lstStyle/>
                    <a:p>
                      <a:pPr algn="r" fontAlgn="b"/>
                      <a:r>
                        <a:rPr lang="fr-CA" sz="1100" b="0" i="0" u="none" strike="noStrike" dirty="0">
                          <a:solidFill>
                            <a:srgbClr val="000000"/>
                          </a:solidFill>
                          <a:effectLst/>
                          <a:latin typeface="+mj-lt"/>
                        </a:rPr>
                        <a:t>378.1</a:t>
                      </a:r>
                    </a:p>
                  </a:txBody>
                  <a:tcPr marL="9525" marR="9525" marT="9525" marB="0" anchor="b"/>
                </a:tc>
                <a:tc>
                  <a:txBody>
                    <a:bodyPr/>
                    <a:lstStyle/>
                    <a:p>
                      <a:pPr algn="r" fontAlgn="b"/>
                      <a:r>
                        <a:rPr lang="fr-CA" sz="1100" b="0" i="0" u="none" strike="noStrike" dirty="0">
                          <a:solidFill>
                            <a:srgbClr val="000000"/>
                          </a:solidFill>
                          <a:effectLst/>
                          <a:latin typeface="+mj-lt"/>
                        </a:rPr>
                        <a:t>272.0</a:t>
                      </a:r>
                    </a:p>
                  </a:txBody>
                  <a:tcPr marL="9525" marR="9525" marT="9525" marB="0" anchor="b"/>
                </a:tc>
              </a:tr>
              <a:tr h="190500">
                <a:tc gridSpan="2">
                  <a:txBody>
                    <a:bodyPr/>
                    <a:lstStyle/>
                    <a:p>
                      <a:pPr algn="l" fontAlgn="b"/>
                      <a:r>
                        <a:rPr lang="fr-CA" sz="1100" u="none" strike="noStrike">
                          <a:effectLst/>
                          <a:latin typeface="+mj-lt"/>
                        </a:rPr>
                        <a:t>Actualized Quality of Life</a:t>
                      </a:r>
                      <a:endParaRPr lang="fr-CA" sz="1100" b="0" i="0" u="none" strike="noStrike">
                        <a:solidFill>
                          <a:srgbClr val="000000"/>
                        </a:solidFill>
                        <a:effectLst/>
                        <a:latin typeface="+mj-lt"/>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mj-lt"/>
                      </a:endParaRPr>
                    </a:p>
                  </a:txBody>
                  <a:tcPr marL="9525" marR="9525" marT="9525" marB="0" anchor="b"/>
                </a:tc>
                <a:tc>
                  <a:txBody>
                    <a:bodyPr/>
                    <a:lstStyle/>
                    <a:p>
                      <a:pPr algn="r" fontAlgn="b"/>
                      <a:endParaRPr lang="fr-CA" sz="1100" b="0" i="0" u="none" strike="noStrike" dirty="0">
                        <a:solidFill>
                          <a:srgbClr val="000000"/>
                        </a:solidFill>
                        <a:effectLst/>
                        <a:latin typeface="+mj-lt"/>
                      </a:endParaRPr>
                    </a:p>
                  </a:txBody>
                  <a:tcPr marL="9525" marR="9525" marT="9525" marB="0" anchor="b"/>
                </a:tc>
                <a:tc>
                  <a:txBody>
                    <a:bodyPr/>
                    <a:lstStyle/>
                    <a:p>
                      <a:pPr algn="r" fontAlgn="b"/>
                      <a:r>
                        <a:rPr lang="fr-CA" sz="1100" b="0" i="0" u="none" strike="noStrike">
                          <a:solidFill>
                            <a:srgbClr val="000000"/>
                          </a:solidFill>
                          <a:effectLst/>
                          <a:latin typeface="+mj-lt"/>
                        </a:rPr>
                        <a:t>278.5</a:t>
                      </a:r>
                    </a:p>
                  </a:txBody>
                  <a:tcPr marL="9525" marR="9525" marT="9525" marB="0" anchor="b"/>
                </a:tc>
                <a:tc>
                  <a:txBody>
                    <a:bodyPr/>
                    <a:lstStyle/>
                    <a:p>
                      <a:pPr algn="r" fontAlgn="b"/>
                      <a:r>
                        <a:rPr lang="fr-CA" sz="1100" b="0" i="0" u="none" strike="noStrike">
                          <a:solidFill>
                            <a:srgbClr val="000000"/>
                          </a:solidFill>
                          <a:effectLst/>
                          <a:latin typeface="+mj-lt"/>
                        </a:rPr>
                        <a:t>325.3</a:t>
                      </a:r>
                    </a:p>
                  </a:txBody>
                  <a:tcPr marL="9525" marR="9525" marT="9525" marB="0" anchor="b"/>
                </a:tc>
                <a:tc>
                  <a:txBody>
                    <a:bodyPr/>
                    <a:lstStyle/>
                    <a:p>
                      <a:pPr algn="r" fontAlgn="b"/>
                      <a:r>
                        <a:rPr lang="fr-CA" sz="1100" b="0" i="0" u="none" strike="noStrike">
                          <a:solidFill>
                            <a:srgbClr val="000000"/>
                          </a:solidFill>
                          <a:effectLst/>
                          <a:latin typeface="+mj-lt"/>
                        </a:rPr>
                        <a:t>306.1</a:t>
                      </a:r>
                    </a:p>
                  </a:txBody>
                  <a:tcPr marL="9525" marR="9525" marT="9525" marB="0" anchor="b"/>
                </a:tc>
                <a:tc>
                  <a:txBody>
                    <a:bodyPr/>
                    <a:lstStyle/>
                    <a:p>
                      <a:pPr algn="r" fontAlgn="b"/>
                      <a:r>
                        <a:rPr lang="fr-CA" sz="1100" b="0" i="0" u="none" strike="noStrike" dirty="0">
                          <a:solidFill>
                            <a:srgbClr val="000000"/>
                          </a:solidFill>
                          <a:effectLst/>
                          <a:latin typeface="+mj-lt"/>
                        </a:rPr>
                        <a:t>253.5</a:t>
                      </a:r>
                    </a:p>
                  </a:txBody>
                  <a:tcPr marL="9525" marR="9525" marT="9525" marB="0" anchor="b"/>
                </a:tc>
                <a:tc>
                  <a:txBody>
                    <a:bodyPr/>
                    <a:lstStyle/>
                    <a:p>
                      <a:pPr algn="r" fontAlgn="b"/>
                      <a:r>
                        <a:rPr lang="fr-CA" sz="1100" b="0" i="0" u="none" strike="noStrike" dirty="0">
                          <a:solidFill>
                            <a:srgbClr val="000000"/>
                          </a:solidFill>
                          <a:effectLst/>
                          <a:latin typeface="+mj-lt"/>
                        </a:rPr>
                        <a:t>156.5</a:t>
                      </a:r>
                    </a:p>
                  </a:txBody>
                  <a:tcPr marL="9525" marR="9525" marT="9525" marB="0" anchor="b"/>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732739146"/>
              </p:ext>
            </p:extLst>
          </p:nvPr>
        </p:nvGraphicFramePr>
        <p:xfrm>
          <a:off x="2286000" y="3276600"/>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9" name="Straight Connector 8"/>
          <p:cNvCxnSpPr/>
          <p:nvPr/>
        </p:nvCxnSpPr>
        <p:spPr>
          <a:xfrm>
            <a:off x="3657600" y="3421602"/>
            <a:ext cx="0" cy="20647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191000" y="3429000"/>
            <a:ext cx="0" cy="2057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776472" y="3421602"/>
            <a:ext cx="0" cy="2064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09819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 Efficiency</a:t>
            </a:r>
            <a:endParaRPr lang="fr-CA"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1238507855"/>
              </p:ext>
            </p:extLst>
          </p:nvPr>
        </p:nvGraphicFramePr>
        <p:xfrm>
          <a:off x="1689101" y="1524000"/>
          <a:ext cx="5765797" cy="1524000"/>
        </p:xfrm>
        <a:graphic>
          <a:graphicData uri="http://schemas.openxmlformats.org/drawingml/2006/table">
            <a:tbl>
              <a:tblPr>
                <a:tableStyleId>{5C22544A-7EE6-4342-B048-85BDC9FD1C3A}</a:tableStyleId>
              </a:tblPr>
              <a:tblGrid>
                <a:gridCol w="1246402"/>
                <a:gridCol w="256892"/>
                <a:gridCol w="608929"/>
                <a:gridCol w="608929"/>
                <a:gridCol w="608929"/>
                <a:gridCol w="608929"/>
                <a:gridCol w="608929"/>
                <a:gridCol w="608929"/>
                <a:gridCol w="608929"/>
              </a:tblGrid>
              <a:tr h="381000">
                <a:tc gridSpan="4">
                  <a:txBody>
                    <a:bodyPr/>
                    <a:lstStyle/>
                    <a:p>
                      <a:pPr algn="ctr" fontAlgn="b"/>
                      <a:r>
                        <a:rPr lang="fr-CA" sz="1100" u="none" strike="noStrike" dirty="0" err="1">
                          <a:effectLst/>
                        </a:rPr>
                        <a:t>With</a:t>
                      </a:r>
                      <a:r>
                        <a:rPr lang="fr-CA" sz="1100" u="none" strike="noStrike" dirty="0">
                          <a:effectLst/>
                        </a:rPr>
                        <a:t> </a:t>
                      </a:r>
                      <a:r>
                        <a:rPr lang="fr-CA" sz="1100" u="none" strike="noStrike" dirty="0" err="1" smtClean="0">
                          <a:effectLst/>
                        </a:rPr>
                        <a:t>Technological</a:t>
                      </a:r>
                      <a:r>
                        <a:rPr lang="fr-CA" sz="1100" u="none" strike="noStrike" baseline="0" dirty="0" smtClean="0">
                          <a:effectLst/>
                        </a:rPr>
                        <a:t> </a:t>
                      </a:r>
                      <a:r>
                        <a:rPr lang="fr-CA" sz="1100" u="none" strike="noStrike" baseline="0" dirty="0" err="1" smtClean="0">
                          <a:effectLst/>
                        </a:rPr>
                        <a:t>Development</a:t>
                      </a:r>
                      <a:endParaRPr lang="fr-CA" sz="1100" b="0" i="0" u="none" strike="noStrike" dirty="0">
                        <a:solidFill>
                          <a:srgbClr val="000000"/>
                        </a:solidFill>
                        <a:effectLst/>
                        <a:latin typeface="Calibri"/>
                      </a:endParaRPr>
                    </a:p>
                  </a:txBody>
                  <a:tcPr marL="9525" marR="9525" marT="9525" marB="0" anchor="b"/>
                </a:tc>
                <a:tc hMerge="1">
                  <a:txBody>
                    <a:bodyPr/>
                    <a:lstStyle/>
                    <a:p>
                      <a:endParaRPr lang="fr-CA"/>
                    </a:p>
                  </a:txBody>
                  <a:tcPr/>
                </a:tc>
                <a:tc hMerge="1">
                  <a:txBody>
                    <a:bodyPr/>
                    <a:lstStyle/>
                    <a:p>
                      <a:endParaRPr lang="fr-CA"/>
                    </a:p>
                  </a:txBody>
                  <a:tcPr/>
                </a:tc>
                <a:tc hMerge="1">
                  <a:txBody>
                    <a:bodyPr/>
                    <a:lstStyle/>
                    <a:p>
                      <a:endParaRPr lang="fr-CA"/>
                    </a:p>
                  </a:txBody>
                  <a:tcPr/>
                </a:tc>
                <a:tc>
                  <a:txBody>
                    <a:bodyPr/>
                    <a:lstStyle/>
                    <a:p>
                      <a:pPr algn="l" fontAlgn="b"/>
                      <a:r>
                        <a:rPr lang="fr-CA" sz="1100" u="none" strike="noStrike">
                          <a:effectLst/>
                        </a:rPr>
                        <a:t>Lowest Quartile</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Median</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l" fontAlgn="b"/>
                      <a:r>
                        <a:rPr lang="fr-CA" sz="1100" u="none" strike="noStrike">
                          <a:effectLst/>
                        </a:rPr>
                        <a:t>Highest Quartile</a:t>
                      </a:r>
                      <a:endParaRPr lang="fr-CA" sz="1100" b="0" i="0" u="none" strike="noStrike">
                        <a:solidFill>
                          <a:srgbClr val="000000"/>
                        </a:solidFill>
                        <a:effectLst/>
                        <a:latin typeface="Calibri"/>
                      </a:endParaRPr>
                    </a:p>
                  </a:txBody>
                  <a:tcPr marL="9525" marR="9525" marT="9525" marB="0" anchor="b"/>
                </a:tc>
              </a:tr>
              <a:tr h="190500">
                <a:tc gridSpan="2">
                  <a:txBody>
                    <a:bodyPr/>
                    <a:lstStyle/>
                    <a:p>
                      <a:pPr algn="l" fontAlgn="b"/>
                      <a:r>
                        <a:rPr lang="en-CA" sz="1100" u="none" strike="noStrike">
                          <a:effectLst/>
                        </a:rPr>
                        <a:t>Time use to meet needs</a:t>
                      </a:r>
                      <a:endParaRPr lang="en-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931.0</a:t>
                      </a:r>
                    </a:p>
                  </a:txBody>
                  <a:tcPr marL="9525" marR="9525" marT="9525" marB="0" anchor="b"/>
                </a:tc>
                <a:tc>
                  <a:txBody>
                    <a:bodyPr/>
                    <a:lstStyle/>
                    <a:p>
                      <a:pPr algn="r" fontAlgn="b"/>
                      <a:r>
                        <a:rPr lang="fr-CA" sz="1100" b="0" i="0" u="none" strike="noStrike">
                          <a:solidFill>
                            <a:srgbClr val="000000"/>
                          </a:solidFill>
                          <a:effectLst/>
                          <a:latin typeface="Calibri"/>
                        </a:rPr>
                        <a:t>875.0</a:t>
                      </a:r>
                    </a:p>
                  </a:txBody>
                  <a:tcPr marL="9525" marR="9525" marT="9525" marB="0" anchor="b"/>
                </a:tc>
                <a:tc>
                  <a:txBody>
                    <a:bodyPr/>
                    <a:lstStyle/>
                    <a:p>
                      <a:pPr algn="r" fontAlgn="b"/>
                      <a:r>
                        <a:rPr lang="fr-CA" sz="1100" b="0" i="0" u="none" strike="noStrike">
                          <a:solidFill>
                            <a:srgbClr val="000000"/>
                          </a:solidFill>
                          <a:effectLst/>
                          <a:latin typeface="Calibri"/>
                        </a:rPr>
                        <a:t>855.0</a:t>
                      </a:r>
                    </a:p>
                  </a:txBody>
                  <a:tcPr marL="9525" marR="9525" marT="9525" marB="0" anchor="b"/>
                </a:tc>
                <a:tc>
                  <a:txBody>
                    <a:bodyPr/>
                    <a:lstStyle/>
                    <a:p>
                      <a:pPr algn="r" fontAlgn="b"/>
                      <a:r>
                        <a:rPr lang="fr-CA" sz="1100" b="0" i="0" u="none" strike="noStrike">
                          <a:solidFill>
                            <a:srgbClr val="000000"/>
                          </a:solidFill>
                          <a:effectLst/>
                          <a:latin typeface="Calibri"/>
                        </a:rPr>
                        <a:t>845.5</a:t>
                      </a:r>
                    </a:p>
                  </a:txBody>
                  <a:tcPr marL="9525" marR="9525" marT="9525" marB="0" anchor="b"/>
                </a:tc>
                <a:tc>
                  <a:txBody>
                    <a:bodyPr/>
                    <a:lstStyle/>
                    <a:p>
                      <a:pPr algn="r" fontAlgn="b"/>
                      <a:r>
                        <a:rPr lang="fr-CA" sz="1100" b="0" i="0" u="none" strike="noStrike">
                          <a:solidFill>
                            <a:srgbClr val="000000"/>
                          </a:solidFill>
                          <a:effectLst/>
                          <a:latin typeface="Calibri"/>
                        </a:rPr>
                        <a:t>839.8</a:t>
                      </a:r>
                    </a:p>
                  </a:txBody>
                  <a:tcPr marL="9525" marR="9525" marT="9525" marB="0" anchor="b"/>
                </a:tc>
              </a:tr>
              <a:tr h="190500">
                <a:tc>
                  <a:txBody>
                    <a:bodyPr/>
                    <a:lstStyle/>
                    <a:p>
                      <a:pPr algn="l" fontAlgn="b"/>
                      <a:r>
                        <a:rPr lang="fr-CA" sz="1100" u="none" strike="noStrike">
                          <a:effectLst/>
                        </a:rPr>
                        <a:t>Ecological footprint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3.135</a:t>
                      </a:r>
                    </a:p>
                  </a:txBody>
                  <a:tcPr marL="9525" marR="9525" marT="9525" marB="0" anchor="b"/>
                </a:tc>
                <a:tc>
                  <a:txBody>
                    <a:bodyPr/>
                    <a:lstStyle/>
                    <a:p>
                      <a:pPr algn="r" fontAlgn="b"/>
                      <a:r>
                        <a:rPr lang="fr-CA" sz="1100" b="0" i="0" u="none" strike="noStrike">
                          <a:solidFill>
                            <a:srgbClr val="000000"/>
                          </a:solidFill>
                          <a:effectLst/>
                          <a:latin typeface="Calibri"/>
                        </a:rPr>
                        <a:t>4.085</a:t>
                      </a:r>
                    </a:p>
                  </a:txBody>
                  <a:tcPr marL="9525" marR="9525" marT="9525" marB="0" anchor="b"/>
                </a:tc>
                <a:tc>
                  <a:txBody>
                    <a:bodyPr/>
                    <a:lstStyle/>
                    <a:p>
                      <a:pPr algn="r" fontAlgn="b"/>
                      <a:r>
                        <a:rPr lang="fr-CA" sz="1100" b="0" i="0" u="none" strike="noStrike">
                          <a:solidFill>
                            <a:srgbClr val="000000"/>
                          </a:solidFill>
                          <a:effectLst/>
                          <a:latin typeface="Calibri"/>
                        </a:rPr>
                        <a:t>5.32</a:t>
                      </a:r>
                    </a:p>
                  </a:txBody>
                  <a:tcPr marL="9525" marR="9525" marT="9525" marB="0" anchor="b"/>
                </a:tc>
                <a:tc>
                  <a:txBody>
                    <a:bodyPr/>
                    <a:lstStyle/>
                    <a:p>
                      <a:pPr algn="r" fontAlgn="b"/>
                      <a:r>
                        <a:rPr lang="fr-CA" sz="1100" b="0" i="0" u="none" strike="noStrike">
                          <a:solidFill>
                            <a:srgbClr val="000000"/>
                          </a:solidFill>
                          <a:effectLst/>
                          <a:latin typeface="Calibri"/>
                        </a:rPr>
                        <a:t>6.745</a:t>
                      </a:r>
                    </a:p>
                  </a:txBody>
                  <a:tcPr marL="9525" marR="9525" marT="9525" marB="0" anchor="b"/>
                </a:tc>
                <a:tc>
                  <a:txBody>
                    <a:bodyPr/>
                    <a:lstStyle/>
                    <a:p>
                      <a:pPr algn="r" fontAlgn="b"/>
                      <a:r>
                        <a:rPr lang="fr-CA" sz="1100" b="0" i="0" u="none" strike="noStrike">
                          <a:solidFill>
                            <a:srgbClr val="000000"/>
                          </a:solidFill>
                          <a:effectLst/>
                          <a:latin typeface="Calibri"/>
                        </a:rPr>
                        <a:t>8.74</a:t>
                      </a:r>
                    </a:p>
                  </a:txBody>
                  <a:tcPr marL="9525" marR="9525" marT="9525" marB="0" anchor="b"/>
                </a:tc>
              </a:tr>
              <a:tr h="190500">
                <a:tc>
                  <a:txBody>
                    <a:bodyPr/>
                    <a:lstStyle/>
                    <a:p>
                      <a:pPr algn="l" fontAlgn="b"/>
                      <a:r>
                        <a:rPr lang="fr-CA" sz="1100" u="none" strike="noStrike">
                          <a:effectLst/>
                        </a:rPr>
                        <a:t>Effectiveness</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82%</a:t>
                      </a:r>
                    </a:p>
                  </a:txBody>
                  <a:tcPr marL="9525" marR="9525" marT="9525" marB="0" anchor="b"/>
                </a:tc>
                <a:tc>
                  <a:txBody>
                    <a:bodyPr/>
                    <a:lstStyle/>
                    <a:p>
                      <a:pPr algn="r" fontAlgn="b"/>
                      <a:r>
                        <a:rPr lang="fr-CA" sz="1100" b="0" i="0" u="none" strike="noStrike">
                          <a:solidFill>
                            <a:srgbClr val="000000"/>
                          </a:solidFill>
                          <a:effectLst/>
                          <a:latin typeface="Calibri"/>
                        </a:rPr>
                        <a:t>85%</a:t>
                      </a:r>
                    </a:p>
                  </a:txBody>
                  <a:tcPr marL="9525" marR="9525" marT="9525" marB="0" anchor="b"/>
                </a:tc>
                <a:tc>
                  <a:txBody>
                    <a:bodyPr/>
                    <a:lstStyle/>
                    <a:p>
                      <a:pPr algn="r" fontAlgn="b"/>
                      <a:r>
                        <a:rPr lang="fr-CA" sz="1100" b="0" i="0" u="none" strike="noStrike">
                          <a:solidFill>
                            <a:srgbClr val="000000"/>
                          </a:solidFill>
                          <a:effectLst/>
                          <a:latin typeface="Calibri"/>
                        </a:rPr>
                        <a:t>88%</a:t>
                      </a:r>
                    </a:p>
                  </a:txBody>
                  <a:tcPr marL="9525" marR="9525" marT="9525" marB="0" anchor="b"/>
                </a:tc>
                <a:tc>
                  <a:txBody>
                    <a:bodyPr/>
                    <a:lstStyle/>
                    <a:p>
                      <a:pPr algn="r" fontAlgn="b"/>
                      <a:r>
                        <a:rPr lang="fr-CA" sz="1100" b="0" i="0" u="none" strike="noStrike">
                          <a:solidFill>
                            <a:srgbClr val="000000"/>
                          </a:solidFill>
                          <a:effectLst/>
                          <a:latin typeface="Calibri"/>
                        </a:rPr>
                        <a:t>90%</a:t>
                      </a:r>
                    </a:p>
                  </a:txBody>
                  <a:tcPr marL="9525" marR="9525" marT="9525" marB="0" anchor="b"/>
                </a:tc>
                <a:tc>
                  <a:txBody>
                    <a:bodyPr/>
                    <a:lstStyle/>
                    <a:p>
                      <a:pPr algn="r" fontAlgn="b"/>
                      <a:r>
                        <a:rPr lang="fr-CA" sz="1100" b="0" i="0" u="none" strike="noStrike">
                          <a:solidFill>
                            <a:srgbClr val="000000"/>
                          </a:solidFill>
                          <a:effectLst/>
                          <a:latin typeface="Calibri"/>
                        </a:rPr>
                        <a:t>91%</a:t>
                      </a:r>
                    </a:p>
                  </a:txBody>
                  <a:tcPr marL="9525" marR="9525" marT="9525" marB="0" anchor="b"/>
                </a:tc>
              </a:tr>
              <a:tr h="190500">
                <a:tc>
                  <a:txBody>
                    <a:bodyPr/>
                    <a:lstStyle/>
                    <a:p>
                      <a:pPr algn="l" fontAlgn="b"/>
                      <a:r>
                        <a:rPr lang="fr-CA" sz="1100" u="none" strike="noStrike">
                          <a:effectLst/>
                        </a:rPr>
                        <a:t>Future Time cost</a:t>
                      </a:r>
                      <a:endParaRPr lang="fr-CA" sz="1100" b="0" i="0" u="none" strike="noStrike">
                        <a:solidFill>
                          <a:srgbClr val="000000"/>
                        </a:solidFill>
                        <a:effectLst/>
                        <a:latin typeface="Calibri"/>
                      </a:endParaRPr>
                    </a:p>
                  </a:txBody>
                  <a:tcPr marL="9525" marR="9525" marT="9525" marB="0" anchor="b"/>
                </a:tc>
                <a:tc>
                  <a:txBody>
                    <a:bodyPr/>
                    <a:lstStyle/>
                    <a:p>
                      <a:pPr algn="l"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-27</a:t>
                      </a:r>
                    </a:p>
                  </a:txBody>
                  <a:tcPr marL="9525" marR="9525" marT="9525" marB="0" anchor="b"/>
                </a:tc>
                <a:tc>
                  <a:txBody>
                    <a:bodyPr/>
                    <a:lstStyle/>
                    <a:p>
                      <a:pPr algn="r" fontAlgn="b"/>
                      <a:r>
                        <a:rPr lang="fr-CA" sz="1100" b="0" i="0" u="none" strike="noStrike">
                          <a:solidFill>
                            <a:srgbClr val="000000"/>
                          </a:solidFill>
                          <a:effectLst/>
                          <a:latin typeface="Calibri"/>
                        </a:rPr>
                        <a:t>10</a:t>
                      </a:r>
                    </a:p>
                  </a:txBody>
                  <a:tcPr marL="9525" marR="9525" marT="9525" marB="0" anchor="b"/>
                </a:tc>
                <a:tc>
                  <a:txBody>
                    <a:bodyPr/>
                    <a:lstStyle/>
                    <a:p>
                      <a:pPr algn="r" fontAlgn="b"/>
                      <a:r>
                        <a:rPr lang="fr-CA" sz="1100" b="0" i="0" u="none" strike="noStrike">
                          <a:solidFill>
                            <a:srgbClr val="000000"/>
                          </a:solidFill>
                          <a:effectLst/>
                          <a:latin typeface="Calibri"/>
                        </a:rPr>
                        <a:t>59</a:t>
                      </a:r>
                    </a:p>
                  </a:txBody>
                  <a:tcPr marL="9525" marR="9525" marT="9525" marB="0" anchor="b"/>
                </a:tc>
                <a:tc>
                  <a:txBody>
                    <a:bodyPr/>
                    <a:lstStyle/>
                    <a:p>
                      <a:pPr algn="r" fontAlgn="b"/>
                      <a:r>
                        <a:rPr lang="fr-CA" sz="1100" b="0" i="0" u="none" strike="noStrike">
                          <a:solidFill>
                            <a:srgbClr val="000000"/>
                          </a:solidFill>
                          <a:effectLst/>
                          <a:latin typeface="Calibri"/>
                        </a:rPr>
                        <a:t>114</a:t>
                      </a:r>
                    </a:p>
                  </a:txBody>
                  <a:tcPr marL="9525" marR="9525" marT="9525" marB="0" anchor="b"/>
                </a:tc>
                <a:tc>
                  <a:txBody>
                    <a:bodyPr/>
                    <a:lstStyle/>
                    <a:p>
                      <a:pPr algn="r" fontAlgn="b"/>
                      <a:r>
                        <a:rPr lang="fr-CA" sz="1100" b="0" i="0" u="none" strike="noStrike">
                          <a:solidFill>
                            <a:srgbClr val="000000"/>
                          </a:solidFill>
                          <a:effectLst/>
                          <a:latin typeface="Calibri"/>
                        </a:rPr>
                        <a:t>192</a:t>
                      </a:r>
                    </a:p>
                  </a:txBody>
                  <a:tcPr marL="9525" marR="9525" marT="9525" marB="0" anchor="b"/>
                </a:tc>
              </a:tr>
              <a:tr h="190500">
                <a:tc gridSpan="2">
                  <a:txBody>
                    <a:bodyPr/>
                    <a:lstStyle/>
                    <a:p>
                      <a:pPr algn="l" fontAlgn="b"/>
                      <a:r>
                        <a:rPr lang="fr-CA" sz="1100" u="none" strike="noStrike">
                          <a:effectLst/>
                        </a:rPr>
                        <a:t>Potential Quality of Life</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540</a:t>
                      </a:r>
                    </a:p>
                  </a:txBody>
                  <a:tcPr marL="9525" marR="9525" marT="9525" marB="0" anchor="b"/>
                </a:tc>
                <a:tc>
                  <a:txBody>
                    <a:bodyPr/>
                    <a:lstStyle/>
                    <a:p>
                      <a:pPr algn="r" fontAlgn="b"/>
                      <a:r>
                        <a:rPr lang="fr-CA" sz="1100" b="0" i="0" u="none" strike="noStrike">
                          <a:solidFill>
                            <a:srgbClr val="000000"/>
                          </a:solidFill>
                          <a:effectLst/>
                          <a:latin typeface="Calibri"/>
                        </a:rPr>
                        <a:t>552</a:t>
                      </a:r>
                    </a:p>
                  </a:txBody>
                  <a:tcPr marL="9525" marR="9525" marT="9525" marB="0" anchor="b"/>
                </a:tc>
                <a:tc>
                  <a:txBody>
                    <a:bodyPr/>
                    <a:lstStyle/>
                    <a:p>
                      <a:pPr algn="r" fontAlgn="b"/>
                      <a:r>
                        <a:rPr lang="fr-CA" sz="1100" b="0" i="0" u="none" strike="noStrike">
                          <a:solidFill>
                            <a:srgbClr val="000000"/>
                          </a:solidFill>
                          <a:effectLst/>
                          <a:latin typeface="Calibri"/>
                        </a:rPr>
                        <a:t>526</a:t>
                      </a:r>
                    </a:p>
                  </a:txBody>
                  <a:tcPr marL="9525" marR="9525" marT="9525" marB="0" anchor="b"/>
                </a:tc>
                <a:tc>
                  <a:txBody>
                    <a:bodyPr/>
                    <a:lstStyle/>
                    <a:p>
                      <a:pPr algn="r" fontAlgn="b"/>
                      <a:r>
                        <a:rPr lang="fr-CA" sz="1100" b="0" i="0" u="none" strike="noStrike">
                          <a:solidFill>
                            <a:srgbClr val="000000"/>
                          </a:solidFill>
                          <a:effectLst/>
                          <a:latin typeface="Calibri"/>
                        </a:rPr>
                        <a:t>480</a:t>
                      </a:r>
                    </a:p>
                  </a:txBody>
                  <a:tcPr marL="9525" marR="9525" marT="9525" marB="0" anchor="b"/>
                </a:tc>
                <a:tc>
                  <a:txBody>
                    <a:bodyPr/>
                    <a:lstStyle/>
                    <a:p>
                      <a:pPr algn="r" fontAlgn="b"/>
                      <a:r>
                        <a:rPr lang="fr-CA" sz="1100" b="0" i="0" u="none" strike="noStrike" dirty="0">
                          <a:solidFill>
                            <a:srgbClr val="000000"/>
                          </a:solidFill>
                          <a:effectLst/>
                          <a:latin typeface="Calibri"/>
                        </a:rPr>
                        <a:t>408</a:t>
                      </a:r>
                    </a:p>
                  </a:txBody>
                  <a:tcPr marL="9525" marR="9525" marT="9525" marB="0" anchor="b"/>
                </a:tc>
              </a:tr>
              <a:tr h="190500">
                <a:tc gridSpan="2">
                  <a:txBody>
                    <a:bodyPr/>
                    <a:lstStyle/>
                    <a:p>
                      <a:pPr algn="l" fontAlgn="b"/>
                      <a:r>
                        <a:rPr lang="fr-CA" sz="1100" u="none" strike="noStrike">
                          <a:effectLst/>
                        </a:rPr>
                        <a:t>Actualized Quality of Life</a:t>
                      </a:r>
                      <a:endParaRPr lang="fr-CA" sz="1100" b="0" i="0" u="none" strike="noStrike">
                        <a:solidFill>
                          <a:srgbClr val="000000"/>
                        </a:solidFill>
                        <a:effectLst/>
                        <a:latin typeface="Calibri"/>
                      </a:endParaRPr>
                    </a:p>
                  </a:txBody>
                  <a:tcPr marL="9525" marR="9525" marT="9525" marB="0" anchor="b"/>
                </a:tc>
                <a:tc hMerge="1">
                  <a:txBody>
                    <a:bodyPr/>
                    <a:lstStyle/>
                    <a:p>
                      <a:endParaRPr lang="fr-CA"/>
                    </a:p>
                  </a:txBody>
                  <a:tcPr/>
                </a:tc>
                <a:tc>
                  <a:txBody>
                    <a:bodyPr/>
                    <a:lstStyle/>
                    <a:p>
                      <a:pPr algn="r" fontAlgn="b"/>
                      <a:endParaRPr lang="fr-CA" sz="1100" b="0" i="0" u="none" strike="noStrike">
                        <a:solidFill>
                          <a:srgbClr val="000000"/>
                        </a:solidFill>
                        <a:effectLst/>
                        <a:latin typeface="Calibri"/>
                      </a:endParaRPr>
                    </a:p>
                  </a:txBody>
                  <a:tcPr marL="9525" marR="9525" marT="9525" marB="0" anchor="b"/>
                </a:tc>
                <a:tc>
                  <a:txBody>
                    <a:bodyPr/>
                    <a:lstStyle/>
                    <a:p>
                      <a:pPr algn="r" fontAlgn="b"/>
                      <a:endParaRPr lang="fr-CA" sz="1100" b="0" i="0" u="none" strike="noStrike" dirty="0">
                        <a:solidFill>
                          <a:srgbClr val="000000"/>
                        </a:solidFill>
                        <a:effectLst/>
                        <a:latin typeface="Calibri"/>
                      </a:endParaRPr>
                    </a:p>
                  </a:txBody>
                  <a:tcPr marL="9525" marR="9525" marT="9525" marB="0" anchor="b"/>
                </a:tc>
                <a:tc>
                  <a:txBody>
                    <a:bodyPr/>
                    <a:lstStyle/>
                    <a:p>
                      <a:pPr algn="r" fontAlgn="b"/>
                      <a:r>
                        <a:rPr lang="fr-CA" sz="1100" b="0" i="0" u="none" strike="noStrike">
                          <a:solidFill>
                            <a:srgbClr val="000000"/>
                          </a:solidFill>
                          <a:effectLst/>
                          <a:latin typeface="Calibri"/>
                        </a:rPr>
                        <a:t>342</a:t>
                      </a:r>
                    </a:p>
                  </a:txBody>
                  <a:tcPr marL="9525" marR="9525" marT="9525" marB="0" anchor="b"/>
                </a:tc>
                <a:tc>
                  <a:txBody>
                    <a:bodyPr/>
                    <a:lstStyle/>
                    <a:p>
                      <a:pPr algn="r" fontAlgn="b"/>
                      <a:r>
                        <a:rPr lang="fr-CA" sz="1100" b="0" i="0" u="none" strike="noStrike">
                          <a:solidFill>
                            <a:srgbClr val="000000"/>
                          </a:solidFill>
                          <a:effectLst/>
                          <a:latin typeface="Calibri"/>
                        </a:rPr>
                        <a:t>395</a:t>
                      </a:r>
                    </a:p>
                  </a:txBody>
                  <a:tcPr marL="9525" marR="9525" marT="9525" marB="0" anchor="b"/>
                </a:tc>
                <a:tc>
                  <a:txBody>
                    <a:bodyPr/>
                    <a:lstStyle/>
                    <a:p>
                      <a:pPr algn="r" fontAlgn="b"/>
                      <a:r>
                        <a:rPr lang="fr-CA" sz="1100" b="0" i="0" u="none" strike="noStrike">
                          <a:solidFill>
                            <a:srgbClr val="000000"/>
                          </a:solidFill>
                          <a:effectLst/>
                          <a:latin typeface="Calibri"/>
                        </a:rPr>
                        <a:t>396</a:t>
                      </a:r>
                    </a:p>
                  </a:txBody>
                  <a:tcPr marL="9525" marR="9525" marT="9525" marB="0" anchor="b"/>
                </a:tc>
                <a:tc>
                  <a:txBody>
                    <a:bodyPr/>
                    <a:lstStyle/>
                    <a:p>
                      <a:pPr algn="r" fontAlgn="b"/>
                      <a:r>
                        <a:rPr lang="fr-CA" sz="1100" b="0" i="0" u="none" strike="noStrike">
                          <a:solidFill>
                            <a:srgbClr val="000000"/>
                          </a:solidFill>
                          <a:effectLst/>
                          <a:latin typeface="Calibri"/>
                        </a:rPr>
                        <a:t>368</a:t>
                      </a:r>
                    </a:p>
                  </a:txBody>
                  <a:tcPr marL="9525" marR="9525" marT="9525" marB="0" anchor="b"/>
                </a:tc>
                <a:tc>
                  <a:txBody>
                    <a:bodyPr/>
                    <a:lstStyle/>
                    <a:p>
                      <a:pPr algn="r" fontAlgn="b"/>
                      <a:r>
                        <a:rPr lang="fr-CA" sz="1100" b="0" i="0" u="none" strike="noStrike" dirty="0">
                          <a:solidFill>
                            <a:srgbClr val="000000"/>
                          </a:solidFill>
                          <a:effectLst/>
                          <a:latin typeface="Calibri"/>
                        </a:rPr>
                        <a:t>306</a:t>
                      </a:r>
                    </a:p>
                  </a:txBody>
                  <a:tcPr marL="9525" marR="9525" marT="9525" marB="0" anchor="b"/>
                </a:tc>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248346724"/>
              </p:ext>
            </p:extLst>
          </p:nvPr>
        </p:nvGraphicFramePr>
        <p:xfrm>
          <a:off x="2286000" y="3276600"/>
          <a:ext cx="4572000" cy="2743200"/>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p:cNvCxnSpPr/>
          <p:nvPr/>
        </p:nvCxnSpPr>
        <p:spPr>
          <a:xfrm>
            <a:off x="3505200" y="3421602"/>
            <a:ext cx="0" cy="206479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191000" y="3429000"/>
            <a:ext cx="0" cy="205740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57600" y="3421602"/>
            <a:ext cx="0" cy="206479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93934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504</TotalTime>
  <Words>1938</Words>
  <Application>Microsoft Office PowerPoint</Application>
  <PresentationFormat>On-screen Show (4:3)</PresentationFormat>
  <Paragraphs>361</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Median</vt:lpstr>
      <vt:lpstr>King Willem’s Dilemma</vt:lpstr>
      <vt:lpstr>The Ask:</vt:lpstr>
      <vt:lpstr>Required Questions</vt:lpstr>
      <vt:lpstr>Basic Results</vt:lpstr>
      <vt:lpstr>As Is</vt:lpstr>
      <vt:lpstr>How to access more resources?</vt:lpstr>
      <vt:lpstr>Include Co-management</vt:lpstr>
      <vt:lpstr>Improve Effectiveness</vt:lpstr>
      <vt:lpstr>Improve Efficiency</vt:lpstr>
      <vt:lpstr>In the end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Williem’s Dilemma</dc:title>
  <dc:creator>Andrea and Doug</dc:creator>
  <cp:lastModifiedBy>Andrea and Doug</cp:lastModifiedBy>
  <cp:revision>24</cp:revision>
  <dcterms:created xsi:type="dcterms:W3CDTF">2019-09-17T01:34:11Z</dcterms:created>
  <dcterms:modified xsi:type="dcterms:W3CDTF">2019-10-02T00:40:14Z</dcterms:modified>
</cp:coreProperties>
</file>